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403af6f3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403af6f3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10 volunteers with image processing expertise are involved in this evaluation. They are invited to choose the most realistic image from those inpainted by the proposed method and the representative state-of-the-art approaches. Specifically, each participant has 15 questions, which are randomly sampled from the Places2 dataset. We tally the votes and show the statistics in Table 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403af6f3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403af6f3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403af6f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403af6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403af6f37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403af6f37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S</a:t>
            </a:r>
            <a:r>
              <a:rPr lang="en-GB"/>
              <a:t>ingle-stream network method does not well deal with complex structures and tends to smooth out the detailed textures in case of large corruptions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403af6f3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403af6f3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403af6f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403af6f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403af6f3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403af6f3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the left branch focuses on texture features and the right branch targets structure features.</a:t>
            </a:r>
            <a:endParaRPr/>
          </a:p>
          <a:p>
            <a:pPr indent="-298450" lvl="0" marL="457200" rtl="0" algn="l">
              <a:spcBef>
                <a:spcPts val="0"/>
              </a:spcBef>
              <a:spcAft>
                <a:spcPts val="0"/>
              </a:spcAft>
              <a:buSzPts val="1100"/>
              <a:buChar char="●"/>
            </a:pPr>
            <a:r>
              <a:rPr lang="en-GB"/>
              <a:t>Different from the case in the texture branch, it is in-tractable to optimize the adversarial loss of the structure branch only with the detected edge map, mainly due to the sparse nature of the edge. We therefore adopt the gray-scale image as an additional condition and feed the paired data as the input in the structure branch</a:t>
            </a:r>
            <a:endParaRPr/>
          </a:p>
          <a:p>
            <a:pPr indent="0" lvl="0" marL="45720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403af6f3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403af6f3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GB"/>
              <a:t>U-Net is an encoder-decoder, with same-size inputs and outputs.</a:t>
            </a:r>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Skip Connections - help the decoder learn details from the encoder directly also the encoder learn from more gradients flowing from decoder. skip connections are utilized to produce more sophisticated predictions by combining low-level and high-level features at multiple scales.</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403af6f3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403af6f3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At the decoding stage, the texture decoder synthesizes structure-constrained textures by borrowing structure features from the structure encoder.</a:t>
            </a:r>
            <a:endParaRPr/>
          </a:p>
          <a:p>
            <a:pPr indent="-298450" lvl="0" marL="457200" rtl="0" algn="l">
              <a:spcBef>
                <a:spcPts val="0"/>
              </a:spcBef>
              <a:spcAft>
                <a:spcPts val="0"/>
              </a:spcAft>
              <a:buSzPts val="1100"/>
              <a:buChar char="●"/>
            </a:pPr>
            <a:r>
              <a:rPr lang="en-GB"/>
              <a:t>the structure decoder recovers texture-guided structures by taking texture features from the texture encoder.</a:t>
            </a:r>
            <a:endParaRPr/>
          </a:p>
          <a:p>
            <a:pPr indent="-298450" lvl="0" marL="457200" rtl="0" algn="l">
              <a:spcBef>
                <a:spcPts val="0"/>
              </a:spcBef>
              <a:spcAft>
                <a:spcPts val="0"/>
              </a:spcAft>
              <a:buSzPts val="1100"/>
              <a:buChar char="●"/>
            </a:pPr>
            <a:r>
              <a:rPr lang="en-GB"/>
              <a:t>The texture branch includes three convolution layers with the kernel size of 4 and stride of 2, tailed by two convolution layers with the kernel size of 4 and stride of 1. We use the Sigmoid non-linear activation function at the last layer and the Leaky ReLU with the slope of 0.2 for other layers.</a:t>
            </a:r>
            <a:endParaRPr/>
          </a:p>
          <a:p>
            <a:pPr indent="-298450" lvl="0" marL="457200" rtl="0" algn="l">
              <a:spcBef>
                <a:spcPts val="0"/>
              </a:spcBef>
              <a:spcAft>
                <a:spcPts val="0"/>
              </a:spcAft>
              <a:buSzPts val="1100"/>
              <a:buChar char="●"/>
            </a:pPr>
            <a:r>
              <a:rPr lang="en-GB"/>
              <a:t>The structure branch shares the same pattern as the upper stream, where the input edge map is detected by a residual block [6] followed by a convolution layer with the kernel size of 1.</a:t>
            </a:r>
            <a:endParaRPr/>
          </a:p>
          <a:p>
            <a:pPr indent="-298450" lvl="0" marL="457200" rtl="0" algn="l">
              <a:spcBef>
                <a:spcPts val="0"/>
              </a:spcBef>
              <a:spcAft>
                <a:spcPts val="0"/>
              </a:spcAft>
              <a:buSzPts val="1100"/>
              <a:buChar char="●"/>
            </a:pPr>
            <a:r>
              <a:rPr lang="en-GB"/>
              <a:t>the outputs of the two branches are concatenated in the channel dimension.</a:t>
            </a:r>
            <a:endParaRPr/>
          </a:p>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403af6f3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403af6f3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To enhance the consistency of the rebuilt structures and textures, the feature maps output by the two branches are further fused to render the final result through a specially designed Bi-GFF module.</a:t>
            </a:r>
            <a:endParaRPr/>
          </a:p>
          <a:p>
            <a:pPr indent="-298450" lvl="0" marL="457200" rtl="0" algn="l">
              <a:spcBef>
                <a:spcPts val="0"/>
              </a:spcBef>
              <a:spcAft>
                <a:spcPts val="0"/>
              </a:spcAft>
              <a:buSzPts val="1100"/>
              <a:buChar char="●"/>
            </a:pPr>
            <a:r>
              <a:rPr lang="en-GB"/>
              <a:t>In particular, G</a:t>
            </a:r>
            <a:r>
              <a:rPr baseline="-25000" lang="en-GB"/>
              <a:t> t </a:t>
            </a:r>
            <a:r>
              <a:rPr lang="en-GB"/>
              <a:t> and G</a:t>
            </a:r>
            <a:r>
              <a:rPr baseline="-25000" lang="en-GB"/>
              <a:t> s</a:t>
            </a:r>
            <a:r>
              <a:rPr lang="en-GB"/>
              <a:t> are learned to control the integration degree. soft gating G</a:t>
            </a:r>
            <a:r>
              <a:rPr baseline="-25000" lang="en-GB"/>
              <a:t> t</a:t>
            </a:r>
            <a:r>
              <a:rPr lang="en-GB"/>
              <a:t> , which controls to what extent the texture information is integrated.</a:t>
            </a:r>
            <a:endParaRPr/>
          </a:p>
          <a:p>
            <a:pPr indent="-298450" lvl="0" marL="457200" rtl="0" algn="l">
              <a:spcBef>
                <a:spcPts val="0"/>
              </a:spcBef>
              <a:spcAft>
                <a:spcPts val="0"/>
              </a:spcAft>
              <a:buSzPts val="1100"/>
              <a:buChar char="●"/>
            </a:pPr>
            <a:r>
              <a:rPr lang="en-GB"/>
              <a:t>It exchanges messages between the two kinds of information, where soft gating is exploited to control the rate.</a:t>
            </a:r>
            <a:endParaRPr/>
          </a:p>
          <a:p>
            <a:pPr indent="-298450" lvl="0" marL="457200" rtl="0" algn="l">
              <a:spcBef>
                <a:spcPts val="0"/>
              </a:spcBef>
              <a:spcAft>
                <a:spcPts val="0"/>
              </a:spcAft>
              <a:buSzPts val="1100"/>
              <a:buChar char="●"/>
            </a:pPr>
            <a:r>
              <a:rPr lang="en-GB"/>
              <a:t>Concat(·) is channel-wise concatenation. </a:t>
            </a:r>
            <a:endParaRPr/>
          </a:p>
          <a:p>
            <a:pPr indent="-298450" lvl="0" marL="457200" rtl="0" algn="l">
              <a:spcBef>
                <a:spcPts val="0"/>
              </a:spcBef>
              <a:spcAft>
                <a:spcPts val="0"/>
              </a:spcAft>
              <a:buSzPts val="1100"/>
              <a:buChar char="●"/>
            </a:pPr>
            <a:r>
              <a:rPr lang="en-GB"/>
              <a:t>g(·) is the mapping function implemented by a convolution layer with the kernel size of 3. </a:t>
            </a:r>
            <a:endParaRPr/>
          </a:p>
          <a:p>
            <a:pPr indent="-298450" lvl="0" marL="457200" rtl="0" algn="l">
              <a:spcBef>
                <a:spcPts val="0"/>
              </a:spcBef>
              <a:spcAft>
                <a:spcPts val="0"/>
              </a:spcAft>
              <a:buSzPts val="1100"/>
              <a:buChar char="●"/>
            </a:pPr>
            <a:r>
              <a:rPr lang="en-GB"/>
              <a:t>σ(·) is Sigmoid activation, α is a training parameter initialized to zero.</a:t>
            </a:r>
            <a:endParaRPr/>
          </a:p>
          <a:p>
            <a:pPr indent="-298450" lvl="0" marL="457200" rtl="0" algn="l">
              <a:spcBef>
                <a:spcPts val="0"/>
              </a:spcBef>
              <a:spcAft>
                <a:spcPts val="0"/>
              </a:spcAft>
              <a:buSzPts val="1100"/>
              <a:buChar char="●"/>
            </a:pPr>
            <a:r>
              <a:rPr lang="en-GB"/>
              <a:t>we fuse F</a:t>
            </a:r>
            <a:r>
              <a:rPr baseline="-25000" lang="en-GB"/>
              <a:t> s</a:t>
            </a:r>
            <a:r>
              <a:rPr lang="en-GB"/>
              <a:t> and F</a:t>
            </a:r>
            <a:r>
              <a:rPr baseline="-25000" lang="en-GB"/>
              <a:t> t</a:t>
            </a:r>
            <a:r>
              <a:rPr lang="en-GB"/>
              <a:t> to obtain the integrated feature map F</a:t>
            </a:r>
            <a:r>
              <a:rPr baseline="-25000" lang="en-GB"/>
              <a:t> b</a:t>
            </a:r>
            <a:r>
              <a:rPr lang="en-GB"/>
              <a:t> by channel-wise concatenation.</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403af6f3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403af6f3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To better learn which existing regions contribute to filling holes. enhances the correlation between local features of an image and maintains the overall image consistency.</a:t>
            </a:r>
            <a:endParaRPr/>
          </a:p>
          <a:p>
            <a:pPr indent="-298450" lvl="0" marL="457200" rtl="0" algn="l">
              <a:spcBef>
                <a:spcPts val="0"/>
              </a:spcBef>
              <a:spcAft>
                <a:spcPts val="0"/>
              </a:spcAft>
              <a:buSzPts val="1100"/>
              <a:buChar char="●"/>
            </a:pPr>
            <a:r>
              <a:rPr lang="en-GB"/>
              <a:t>CFA renders low-quality images, and texture filling is sensitive to structure noise.</a:t>
            </a:r>
            <a:endParaRPr/>
          </a:p>
          <a:p>
            <a:pPr indent="-298450" lvl="0" marL="457200" rtl="0" algn="l">
              <a:spcBef>
                <a:spcPts val="0"/>
              </a:spcBef>
              <a:spcAft>
                <a:spcPts val="0"/>
              </a:spcAft>
              <a:buSzPts val="1100"/>
              <a:buChar char="●"/>
            </a:pPr>
            <a:r>
              <a:rPr lang="en-GB"/>
              <a:t>Given a feature map F , we first extract the patches of 3×3 pixels and calculate their cosine similarities.</a:t>
            </a:r>
            <a:endParaRPr/>
          </a:p>
          <a:p>
            <a:pPr indent="-298450" lvl="0" marL="457200" rtl="0" algn="l">
              <a:spcBef>
                <a:spcPts val="0"/>
              </a:spcBef>
              <a:spcAft>
                <a:spcPts val="0"/>
              </a:spcAft>
              <a:buSzPts val="1100"/>
              <a:buChar char="●"/>
            </a:pPr>
            <a:r>
              <a:rPr lang="en-GB"/>
              <a:t>The operations above are implemented as convolution, channel-wise softmax, and deconvolution.</a:t>
            </a:r>
            <a:endParaRPr/>
          </a:p>
          <a:p>
            <a:pPr indent="-298450" lvl="0" marL="457200" rtl="0" algn="l">
              <a:spcBef>
                <a:spcPts val="0"/>
              </a:spcBef>
              <a:spcAft>
                <a:spcPts val="0"/>
              </a:spcAft>
              <a:buSzPts val="1100"/>
              <a:buChar char="●"/>
            </a:pPr>
            <a:r>
              <a:rPr lang="en-GB"/>
              <a:t>four sets of dilated convolution layers with different dilation rates are used to capture multi-scale semantic features</a:t>
            </a:r>
            <a:endParaRPr/>
          </a:p>
          <a:p>
            <a:pPr indent="-298450" lvl="0" marL="457200" rtl="0" algn="l">
              <a:spcBef>
                <a:spcPts val="0"/>
              </a:spcBef>
              <a:spcAft>
                <a:spcPts val="0"/>
              </a:spcAft>
              <a:buSzPts val="1100"/>
              <a:buChar char="●"/>
            </a:pPr>
            <a:r>
              <a:rPr lang="en-GB"/>
              <a:t>G w consists of two convolution layers with the kernel size of 3 and 1, respectively, each of which is followed by ReLU non-linear activation, and the number of the output channels for G w is set to 4.</a:t>
            </a:r>
            <a:endParaRPr/>
          </a:p>
          <a:p>
            <a:pPr indent="-298450" lvl="0" marL="457200" rtl="0" algn="l">
              <a:spcBef>
                <a:spcPts val="0"/>
              </a:spcBef>
              <a:spcAft>
                <a:spcPts val="0"/>
              </a:spcAft>
              <a:buSzPts val="1100"/>
              <a:buChar char="●"/>
            </a:pPr>
            <a:r>
              <a:rPr lang="en-GB"/>
              <a:t>Softmax(·) is channel-wise softmax and Slice(·) is channel-wise slice.</a:t>
            </a:r>
            <a:endParaRPr/>
          </a:p>
          <a:p>
            <a:pPr indent="-298450" lvl="0" marL="457200" rtl="0" algn="l">
              <a:spcBef>
                <a:spcPts val="0"/>
              </a:spcBef>
              <a:spcAft>
                <a:spcPts val="0"/>
              </a:spcAft>
              <a:buSzPts val="1100"/>
              <a:buChar char="●"/>
            </a:pPr>
            <a:r>
              <a:rPr lang="en-GB"/>
              <a:t>but unlike its fixed-scale patch matching scheme, in this study, multi-scale feature aggregation is adopted to encode rich semantic features at multiple scales so that it well balances the accuracy and complexity to handle more challenging cases.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403af6f3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403af6f3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Reconstruction loss struggles to capture high-level semantics, we introduce the perceptual loss L</a:t>
            </a:r>
            <a:r>
              <a:rPr baseline="-25000" lang="en-GB">
                <a:solidFill>
                  <a:schemeClr val="dk1"/>
                </a:solidFill>
              </a:rPr>
              <a:t> perc</a:t>
            </a:r>
            <a:r>
              <a:rPr lang="en-GB">
                <a:solidFill>
                  <a:schemeClr val="dk1"/>
                </a:solidFill>
              </a:rPr>
              <a:t> to evaluate the global structure of an image. It measures the L1 distance of I</a:t>
            </a:r>
            <a:r>
              <a:rPr baseline="-25000" lang="en-GB">
                <a:solidFill>
                  <a:schemeClr val="dk1"/>
                </a:solidFill>
              </a:rPr>
              <a:t> out</a:t>
            </a:r>
            <a:r>
              <a:rPr lang="en-GB">
                <a:solidFill>
                  <a:schemeClr val="dk1"/>
                </a:solidFill>
              </a:rPr>
              <a:t> to I</a:t>
            </a:r>
            <a:r>
              <a:rPr baseline="-25000" lang="en-GB">
                <a:solidFill>
                  <a:schemeClr val="dk1"/>
                </a:solidFill>
              </a:rPr>
              <a:t> gt</a:t>
            </a:r>
            <a:r>
              <a:rPr lang="en-GB">
                <a:solidFill>
                  <a:schemeClr val="dk1"/>
                </a:solidFill>
              </a:rPr>
              <a:t> in the feature space defined by the VGG-16 network pre-trained on ImageNet.</a:t>
            </a:r>
            <a:endParaRPr/>
          </a:p>
          <a:p>
            <a:pPr indent="-298450" lvl="0" marL="457200" rtl="0" algn="l">
              <a:spcBef>
                <a:spcPts val="0"/>
              </a:spcBef>
              <a:spcAft>
                <a:spcPts val="0"/>
              </a:spcAft>
              <a:buSzPts val="1100"/>
              <a:buChar char="●"/>
            </a:pPr>
            <a:r>
              <a:rPr lang="en-GB"/>
              <a:t>φ i (·) denotes the activation map of the i-th pooling layer from VGG-16 given the input image I</a:t>
            </a:r>
            <a:r>
              <a:rPr baseline="-25000" lang="en-GB"/>
              <a:t> *</a:t>
            </a:r>
            <a:r>
              <a:rPr lang="en-GB"/>
              <a:t> . In our implementation, pool-1, pool-2 and pool-3 are used.</a:t>
            </a:r>
            <a:endParaRPr/>
          </a:p>
          <a:p>
            <a:pPr indent="-298450" lvl="0" marL="457200" rtl="0" algn="l">
              <a:spcBef>
                <a:spcPts val="0"/>
              </a:spcBef>
              <a:spcAft>
                <a:spcPts val="0"/>
              </a:spcAft>
              <a:buSzPts val="1100"/>
              <a:buChar char="●"/>
            </a:pPr>
            <a:r>
              <a:rPr lang="en-GB"/>
              <a:t>ψ i (·) = φ i (·) φ i (·) denotes the Gram matrix constructed from the activation map φ i .</a:t>
            </a:r>
            <a:endParaRPr/>
          </a:p>
          <a:p>
            <a:pPr indent="-298450" lvl="0" marL="457200" rtl="0" algn="l">
              <a:spcBef>
                <a:spcPts val="0"/>
              </a:spcBef>
              <a:spcAft>
                <a:spcPts val="0"/>
              </a:spcAft>
              <a:buSzPts val="1100"/>
              <a:buChar char="●"/>
            </a:pPr>
            <a:r>
              <a:rPr lang="en-GB"/>
              <a:t>Gram matrix captures information about which features tend to activate together. (Correlation)</a:t>
            </a:r>
            <a:endParaRPr/>
          </a:p>
          <a:p>
            <a:pPr indent="-298450" lvl="0" marL="457200" rtl="0" algn="l">
              <a:spcBef>
                <a:spcPts val="0"/>
              </a:spcBef>
              <a:spcAft>
                <a:spcPts val="0"/>
              </a:spcAft>
              <a:buSzPts val="1100"/>
              <a:buChar char="●"/>
            </a:pPr>
            <a:r>
              <a:rPr lang="en-GB"/>
              <a:t>The adversarial loss is to guarantee the visual authenticity of the reconstructed image as well as the consistency of textures and structures.</a:t>
            </a:r>
            <a:endParaRPr/>
          </a:p>
          <a:p>
            <a:pPr indent="-298450" lvl="0" marL="457200" rtl="0" algn="l">
              <a:spcBef>
                <a:spcPts val="0"/>
              </a:spcBef>
              <a:spcAft>
                <a:spcPts val="0"/>
              </a:spcAft>
              <a:buSzPts val="1100"/>
              <a:buChar char="●"/>
            </a:pPr>
            <a:r>
              <a:rPr lang="en-GB"/>
              <a:t>Intermediate Loss : To encourage the structure and texture features to be accurately captured by the two decoders, respectively, we introduce intermediate supervisions on F</a:t>
            </a:r>
            <a:r>
              <a:rPr baseline="-25000" lang="en-GB"/>
              <a:t>s</a:t>
            </a:r>
            <a:r>
              <a:rPr lang="en-GB"/>
              <a:t> and F</a:t>
            </a:r>
            <a:r>
              <a:rPr baseline="-25000" lang="en-GB"/>
              <a:t>t.</a:t>
            </a:r>
            <a:endParaRPr baseline="-25000"/>
          </a:p>
          <a:p>
            <a:pPr indent="-298450" lvl="0" marL="457200" rtl="0" algn="l">
              <a:spcBef>
                <a:spcPts val="0"/>
              </a:spcBef>
              <a:spcAft>
                <a:spcPts val="0"/>
              </a:spcAft>
              <a:buSzPts val="1100"/>
              <a:buChar char="●"/>
            </a:pPr>
            <a:r>
              <a:rPr lang="en-GB"/>
              <a:t>where P</a:t>
            </a:r>
            <a:r>
              <a:rPr baseline="-25000" lang="en-GB"/>
              <a:t>s</a:t>
            </a:r>
            <a:r>
              <a:rPr lang="en-GB"/>
              <a:t> and P</a:t>
            </a:r>
            <a:r>
              <a:rPr baseline="-25000" lang="en-GB"/>
              <a:t>t</a:t>
            </a:r>
            <a:r>
              <a:rPr lang="en-GB"/>
              <a:t> denote the projection functions implemented by a residual block followed by a convolution layer, which map F</a:t>
            </a:r>
            <a:r>
              <a:rPr baseline="-25000" lang="en-GB"/>
              <a:t>s</a:t>
            </a:r>
            <a:r>
              <a:rPr lang="en-GB"/>
              <a:t> and F</a:t>
            </a:r>
            <a:r>
              <a:rPr baseline="-25000" lang="en-GB"/>
              <a:t>t</a:t>
            </a:r>
            <a:r>
              <a:rPr lang="en-GB"/>
              <a:t> to edge map and RGB image, respectively.</a:t>
            </a:r>
            <a:endParaRPr/>
          </a:p>
          <a:p>
            <a:pPr indent="-298450" lvl="0" marL="457200" rtl="0" algn="l">
              <a:spcBef>
                <a:spcPts val="0"/>
              </a:spcBef>
              <a:spcAft>
                <a:spcPts val="0"/>
              </a:spcAft>
              <a:buSzPts val="1100"/>
              <a:buChar char="●"/>
            </a:pPr>
            <a:r>
              <a:t/>
            </a:r>
            <a:endParaRPr/>
          </a:p>
          <a:p>
            <a:pPr indent="0" lvl="0" marL="45720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403af6f3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403af6f3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0" lvl="0" marL="4572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rxiv.org/search/cs?searchtype=author&amp;query=Guo%2C+X" TargetMode="External"/><Relationship Id="rId4" Type="http://schemas.openxmlformats.org/officeDocument/2006/relationships/hyperlink" Target="https://arxiv.org/search/cs?searchtype=author&amp;query=Yang%2C+H" TargetMode="External"/><Relationship Id="rId5" Type="http://schemas.openxmlformats.org/officeDocument/2006/relationships/hyperlink" Target="https://arxiv.org/search/cs?searchtype=author&amp;query=Huang%2C+D"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10" Type="http://schemas.openxmlformats.org/officeDocument/2006/relationships/image" Target="../media/image21.png"/><Relationship Id="rId9"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2980">
                <a:latin typeface="Times New Roman"/>
                <a:ea typeface="Times New Roman"/>
                <a:cs typeface="Times New Roman"/>
                <a:sym typeface="Times New Roman"/>
              </a:rPr>
              <a:t>Image Inpainting via Conditional Texture and Structure Dual Generation</a:t>
            </a:r>
            <a:endParaRPr sz="2980">
              <a:latin typeface="Times New Roman"/>
              <a:ea typeface="Times New Roman"/>
              <a:cs typeface="Times New Roman"/>
              <a:sym typeface="Times New Roman"/>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(ICCV 2021)</a:t>
            </a:r>
            <a:endParaRPr/>
          </a:p>
        </p:txBody>
      </p:sp>
      <p:sp>
        <p:nvSpPr>
          <p:cNvPr id="56" name="Google Shape;56;p13"/>
          <p:cNvSpPr txBox="1"/>
          <p:nvPr/>
        </p:nvSpPr>
        <p:spPr>
          <a:xfrm>
            <a:off x="159300" y="4703625"/>
            <a:ext cx="31224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hlink"/>
                </a:solidFill>
                <a:highlight>
                  <a:srgbClr val="FFFFFF"/>
                </a:highlight>
                <a:uFill>
                  <a:noFill/>
                </a:uFill>
                <a:hlinkClick r:id="rId3"/>
              </a:rPr>
              <a:t>Xiefan Guo</a:t>
            </a:r>
            <a:r>
              <a:rPr lang="en-GB" sz="1150">
                <a:solidFill>
                  <a:schemeClr val="dk1"/>
                </a:solidFill>
                <a:highlight>
                  <a:srgbClr val="FFFFFF"/>
                </a:highlight>
              </a:rPr>
              <a:t>, </a:t>
            </a:r>
            <a:r>
              <a:rPr lang="en-GB" sz="1100">
                <a:solidFill>
                  <a:schemeClr val="hlink"/>
                </a:solidFill>
                <a:highlight>
                  <a:srgbClr val="FFFFFF"/>
                </a:highlight>
                <a:uFill>
                  <a:noFill/>
                </a:uFill>
                <a:hlinkClick r:id="rId4"/>
              </a:rPr>
              <a:t>Hongyu Yang</a:t>
            </a:r>
            <a:r>
              <a:rPr lang="en-GB" sz="1150">
                <a:solidFill>
                  <a:schemeClr val="dk1"/>
                </a:solidFill>
                <a:highlight>
                  <a:srgbClr val="FFFFFF"/>
                </a:highlight>
              </a:rPr>
              <a:t>, </a:t>
            </a:r>
            <a:r>
              <a:rPr lang="en-GB" sz="1100">
                <a:solidFill>
                  <a:schemeClr val="hlink"/>
                </a:solidFill>
                <a:highlight>
                  <a:srgbClr val="FFFFFF"/>
                </a:highlight>
                <a:uFill>
                  <a:noFill/>
                </a:uFill>
                <a:hlinkClick r:id="rId5"/>
              </a:rPr>
              <a:t>Di Huang</a:t>
            </a:r>
            <a:r>
              <a:rPr lang="en-GB" sz="1200">
                <a:solidFill>
                  <a:srgbClr val="B7B7B7"/>
                </a:solidFill>
              </a:rPr>
              <a:t> (2021)</a:t>
            </a:r>
            <a:endParaRPr sz="1200">
              <a:solidFill>
                <a:srgbClr val="B7B7B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idx="1" type="subTitle"/>
          </p:nvPr>
        </p:nvSpPr>
        <p:spPr>
          <a:xfrm>
            <a:off x="64025" y="937150"/>
            <a:ext cx="8520600" cy="792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Qualitative and quantitative experiments on the CelebA, ParisStreetView and Places2.</a:t>
            </a:r>
            <a:endParaRPr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155" name="Google Shape;155;p22"/>
          <p:cNvSpPr txBox="1"/>
          <p:nvPr/>
        </p:nvSpPr>
        <p:spPr>
          <a:xfrm>
            <a:off x="311700" y="274450"/>
            <a:ext cx="86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6" name="Google Shape;156;p22"/>
          <p:cNvSpPr txBox="1"/>
          <p:nvPr>
            <p:ph type="ctrTitle"/>
          </p:nvPr>
        </p:nvSpPr>
        <p:spPr>
          <a:xfrm>
            <a:off x="311700" y="274450"/>
            <a:ext cx="8520600" cy="66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br>
              <a:rPr lang="en-GB" sz="3000">
                <a:latin typeface="Times New Roman"/>
                <a:ea typeface="Times New Roman"/>
                <a:cs typeface="Times New Roman"/>
                <a:sym typeface="Times New Roman"/>
              </a:rPr>
            </a:br>
            <a:r>
              <a:rPr lang="en-GB" sz="3000">
                <a:latin typeface="Times New Roman"/>
                <a:ea typeface="Times New Roman"/>
                <a:cs typeface="Times New Roman"/>
                <a:sym typeface="Times New Roman"/>
              </a:rPr>
              <a:t>Results</a:t>
            </a:r>
            <a:endParaRPr sz="3000">
              <a:latin typeface="Times New Roman"/>
              <a:ea typeface="Times New Roman"/>
              <a:cs typeface="Times New Roman"/>
              <a:sym typeface="Times New Roman"/>
            </a:endParaRPr>
          </a:p>
        </p:txBody>
      </p:sp>
      <p:pic>
        <p:nvPicPr>
          <p:cNvPr id="157" name="Google Shape;157;p22"/>
          <p:cNvPicPr preferRelativeResize="0"/>
          <p:nvPr/>
        </p:nvPicPr>
        <p:blipFill>
          <a:blip r:embed="rId3">
            <a:alphaModFix/>
          </a:blip>
          <a:stretch>
            <a:fillRect/>
          </a:stretch>
        </p:blipFill>
        <p:spPr>
          <a:xfrm>
            <a:off x="155850" y="1437450"/>
            <a:ext cx="8832302" cy="290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3"/>
          <p:cNvPicPr preferRelativeResize="0"/>
          <p:nvPr/>
        </p:nvPicPr>
        <p:blipFill>
          <a:blip r:embed="rId3">
            <a:alphaModFix/>
          </a:blip>
          <a:stretch>
            <a:fillRect/>
          </a:stretch>
        </p:blipFill>
        <p:spPr>
          <a:xfrm>
            <a:off x="362950" y="989212"/>
            <a:ext cx="8320827" cy="1828726"/>
          </a:xfrm>
          <a:prstGeom prst="rect">
            <a:avLst/>
          </a:prstGeom>
          <a:noFill/>
          <a:ln>
            <a:noFill/>
          </a:ln>
        </p:spPr>
      </p:pic>
      <p:pic>
        <p:nvPicPr>
          <p:cNvPr id="163" name="Google Shape;163;p23"/>
          <p:cNvPicPr preferRelativeResize="0"/>
          <p:nvPr/>
        </p:nvPicPr>
        <p:blipFill rotWithShape="1">
          <a:blip r:embed="rId4">
            <a:alphaModFix/>
          </a:blip>
          <a:srcRect b="0" l="0" r="0" t="0"/>
          <a:stretch/>
        </p:blipFill>
        <p:spPr>
          <a:xfrm>
            <a:off x="460225" y="2870000"/>
            <a:ext cx="8223550" cy="2084175"/>
          </a:xfrm>
          <a:prstGeom prst="rect">
            <a:avLst/>
          </a:prstGeom>
          <a:noFill/>
          <a:ln>
            <a:noFill/>
          </a:ln>
        </p:spPr>
      </p:pic>
      <p:sp>
        <p:nvSpPr>
          <p:cNvPr id="164" name="Google Shape;164;p23"/>
          <p:cNvSpPr txBox="1"/>
          <p:nvPr>
            <p:ph idx="4294967295" type="ctrTitle"/>
          </p:nvPr>
        </p:nvSpPr>
        <p:spPr>
          <a:xfrm>
            <a:off x="311700" y="274450"/>
            <a:ext cx="8520600" cy="66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latin typeface="Times New Roman"/>
                <a:ea typeface="Times New Roman"/>
                <a:cs typeface="Times New Roman"/>
                <a:sym typeface="Times New Roman"/>
              </a:rPr>
              <a:t> 								</a:t>
            </a:r>
            <a:r>
              <a:rPr lang="en-GB" sz="3000">
                <a:latin typeface="Times New Roman"/>
                <a:ea typeface="Times New Roman"/>
                <a:cs typeface="Times New Roman"/>
                <a:sym typeface="Times New Roman"/>
              </a:rPr>
              <a:t>Results</a:t>
            </a:r>
            <a:endParaRPr sz="3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548775" y="211725"/>
            <a:ext cx="8520600" cy="572700"/>
          </a:xfrm>
          <a:prstGeom prst="rect">
            <a:avLst/>
          </a:prstGeom>
        </p:spPr>
        <p:txBody>
          <a:bodyPr anchorCtr="0" anchor="t" bIns="91425" lIns="91425" spcFirstLastPara="1" rIns="91425" wrap="square" tIns="91425">
            <a:noAutofit/>
          </a:bodyPr>
          <a:lstStyle/>
          <a:p>
            <a:pPr indent="0" lvl="0" marL="3200400" rtl="0" algn="l">
              <a:spcBef>
                <a:spcPts val="0"/>
              </a:spcBef>
              <a:spcAft>
                <a:spcPts val="0"/>
              </a:spcAft>
              <a:buSzPts val="990"/>
              <a:buNone/>
            </a:pPr>
            <a:r>
              <a:rPr lang="en-GB" sz="3020">
                <a:latin typeface="Times New Roman"/>
                <a:ea typeface="Times New Roman"/>
                <a:cs typeface="Times New Roman"/>
                <a:sym typeface="Times New Roman"/>
              </a:rPr>
              <a:t>Comparisons</a:t>
            </a:r>
            <a:endParaRPr sz="3020">
              <a:latin typeface="Times New Roman"/>
              <a:ea typeface="Times New Roman"/>
              <a:cs typeface="Times New Roman"/>
              <a:sym typeface="Times New Roman"/>
            </a:endParaRPr>
          </a:p>
        </p:txBody>
      </p:sp>
      <p:pic>
        <p:nvPicPr>
          <p:cNvPr id="170" name="Google Shape;170;p24"/>
          <p:cNvPicPr preferRelativeResize="0"/>
          <p:nvPr/>
        </p:nvPicPr>
        <p:blipFill>
          <a:blip r:embed="rId3">
            <a:alphaModFix/>
          </a:blip>
          <a:stretch>
            <a:fillRect/>
          </a:stretch>
        </p:blipFill>
        <p:spPr>
          <a:xfrm>
            <a:off x="311700" y="718998"/>
            <a:ext cx="8369198" cy="2921552"/>
          </a:xfrm>
          <a:prstGeom prst="rect">
            <a:avLst/>
          </a:prstGeom>
          <a:noFill/>
          <a:ln>
            <a:noFill/>
          </a:ln>
        </p:spPr>
      </p:pic>
      <p:pic>
        <p:nvPicPr>
          <p:cNvPr id="171" name="Google Shape;171;p24"/>
          <p:cNvPicPr preferRelativeResize="0"/>
          <p:nvPr/>
        </p:nvPicPr>
        <p:blipFill>
          <a:blip r:embed="rId4">
            <a:alphaModFix/>
          </a:blip>
          <a:stretch>
            <a:fillRect/>
          </a:stretch>
        </p:blipFill>
        <p:spPr>
          <a:xfrm>
            <a:off x="124275" y="3212275"/>
            <a:ext cx="8556626" cy="1704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5"/>
          <p:cNvPicPr preferRelativeResize="0"/>
          <p:nvPr/>
        </p:nvPicPr>
        <p:blipFill>
          <a:blip r:embed="rId3">
            <a:alphaModFix/>
          </a:blip>
          <a:stretch>
            <a:fillRect/>
          </a:stretch>
        </p:blipFill>
        <p:spPr>
          <a:xfrm>
            <a:off x="435100" y="865163"/>
            <a:ext cx="8454574" cy="3991025"/>
          </a:xfrm>
          <a:prstGeom prst="rect">
            <a:avLst/>
          </a:prstGeom>
          <a:noFill/>
          <a:ln>
            <a:noFill/>
          </a:ln>
        </p:spPr>
      </p:pic>
      <p:sp>
        <p:nvSpPr>
          <p:cNvPr id="177" name="Google Shape;177;p25"/>
          <p:cNvSpPr txBox="1"/>
          <p:nvPr>
            <p:ph type="title"/>
          </p:nvPr>
        </p:nvSpPr>
        <p:spPr>
          <a:xfrm>
            <a:off x="548775" y="211725"/>
            <a:ext cx="8520600" cy="572700"/>
          </a:xfrm>
          <a:prstGeom prst="rect">
            <a:avLst/>
          </a:prstGeom>
        </p:spPr>
        <p:txBody>
          <a:bodyPr anchorCtr="0" anchor="t" bIns="91425" lIns="91425" spcFirstLastPara="1" rIns="91425" wrap="square" tIns="91425">
            <a:noAutofit/>
          </a:bodyPr>
          <a:lstStyle/>
          <a:p>
            <a:pPr indent="0" lvl="0" marL="3200400" rtl="0" algn="l">
              <a:spcBef>
                <a:spcPts val="0"/>
              </a:spcBef>
              <a:spcAft>
                <a:spcPts val="0"/>
              </a:spcAft>
              <a:buSzPts val="990"/>
              <a:buNone/>
            </a:pPr>
            <a:r>
              <a:rPr lang="en-GB" sz="3020">
                <a:latin typeface="Times New Roman"/>
                <a:ea typeface="Times New Roman"/>
                <a:cs typeface="Times New Roman"/>
                <a:sym typeface="Times New Roman"/>
              </a:rPr>
              <a:t>Comparisons</a:t>
            </a:r>
            <a:endParaRPr sz="302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311700" y="2325600"/>
            <a:ext cx="8520600" cy="5727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subTitle"/>
          </p:nvPr>
        </p:nvSpPr>
        <p:spPr>
          <a:xfrm>
            <a:off x="435125" y="2644125"/>
            <a:ext cx="8256600" cy="2267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0000"/>
                </a:solidFill>
                <a:latin typeface="Times New Roman"/>
                <a:ea typeface="Times New Roman"/>
                <a:cs typeface="Times New Roman"/>
                <a:sym typeface="Times New Roman"/>
              </a:rPr>
              <a:t>Challenges : (Previous methods)</a:t>
            </a:r>
            <a:endParaRPr sz="120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FF0000"/>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sz="1100">
                <a:solidFill>
                  <a:schemeClr val="dk1"/>
                </a:solidFill>
                <a:latin typeface="Times New Roman"/>
                <a:ea typeface="Times New Roman"/>
                <a:cs typeface="Times New Roman"/>
                <a:sym typeface="Times New Roman"/>
              </a:rPr>
              <a:t>The cases with large corruptions, generally suffer from distorted results.</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sz="1100">
                <a:solidFill>
                  <a:schemeClr val="dk1"/>
                </a:solidFill>
                <a:latin typeface="Times New Roman"/>
                <a:ea typeface="Times New Roman"/>
                <a:cs typeface="Times New Roman"/>
                <a:sym typeface="Times New Roman"/>
              </a:rPr>
              <a:t>Previous methods have a common drawback in recovering the global structure of the image.</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latin typeface="Times New Roman"/>
                <a:ea typeface="Times New Roman"/>
                <a:cs typeface="Times New Roman"/>
                <a:sym typeface="Times New Roman"/>
              </a:rPr>
              <a:t>Previous methods involving structures are sensitive to the accuracy of structures (e.g. edges and contours) which is not easy to guarantee.</a:t>
            </a:r>
            <a:endParaRPr sz="11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100">
              <a:solidFill>
                <a:schemeClr val="dk1"/>
              </a:solidFill>
              <a:latin typeface="Times New Roman"/>
              <a:ea typeface="Times New Roman"/>
              <a:cs typeface="Times New Roman"/>
              <a:sym typeface="Times New Roman"/>
            </a:endParaRPr>
          </a:p>
        </p:txBody>
      </p:sp>
      <p:sp>
        <p:nvSpPr>
          <p:cNvPr id="62" name="Google Shape;62;p14"/>
          <p:cNvSpPr txBox="1"/>
          <p:nvPr>
            <p:ph idx="1" type="subTitle"/>
          </p:nvPr>
        </p:nvSpPr>
        <p:spPr>
          <a:xfrm>
            <a:off x="171125" y="251800"/>
            <a:ext cx="8520600" cy="62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solidFill>
                  <a:srgbClr val="000000"/>
                </a:solidFill>
                <a:latin typeface="Times New Roman"/>
                <a:ea typeface="Times New Roman"/>
                <a:cs typeface="Times New Roman"/>
                <a:sym typeface="Times New Roman"/>
              </a:rPr>
              <a:t>Image Inpainting</a:t>
            </a:r>
            <a:endParaRPr>
              <a:solidFill>
                <a:srgbClr val="000000"/>
              </a:solidFill>
              <a:latin typeface="Times New Roman"/>
              <a:ea typeface="Times New Roman"/>
              <a:cs typeface="Times New Roman"/>
              <a:sym typeface="Times New Roman"/>
            </a:endParaRPr>
          </a:p>
        </p:txBody>
      </p:sp>
      <p:sp>
        <p:nvSpPr>
          <p:cNvPr id="63" name="Google Shape;63;p14"/>
          <p:cNvSpPr/>
          <p:nvPr/>
        </p:nvSpPr>
        <p:spPr>
          <a:xfrm>
            <a:off x="435125" y="1091125"/>
            <a:ext cx="8256600" cy="1156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t>Image Inpainting</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latin typeface="Times New Roman"/>
                <a:ea typeface="Times New Roman"/>
                <a:cs typeface="Times New Roman"/>
                <a:sym typeface="Times New Roman"/>
              </a:rPr>
              <a:t>Image inpainting is the process of genarating or reconstructing distorted regions of an Image.</a:t>
            </a:r>
            <a:endParaRPr sz="13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311700" y="180750"/>
            <a:ext cx="8673000" cy="72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2800">
                <a:latin typeface="Times New Roman"/>
                <a:ea typeface="Times New Roman"/>
                <a:cs typeface="Times New Roman"/>
                <a:sym typeface="Times New Roman"/>
              </a:rPr>
              <a:t>Architecture</a:t>
            </a:r>
            <a:endParaRPr sz="2800">
              <a:latin typeface="Times New Roman"/>
              <a:ea typeface="Times New Roman"/>
              <a:cs typeface="Times New Roman"/>
              <a:sym typeface="Times New Roman"/>
            </a:endParaRPr>
          </a:p>
        </p:txBody>
      </p:sp>
      <p:sp>
        <p:nvSpPr>
          <p:cNvPr id="69" name="Google Shape;69;p15"/>
          <p:cNvSpPr/>
          <p:nvPr/>
        </p:nvSpPr>
        <p:spPr>
          <a:xfrm>
            <a:off x="308200" y="1084888"/>
            <a:ext cx="1941000" cy="7332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latin typeface="Times New Roman"/>
                <a:ea typeface="Times New Roman"/>
                <a:cs typeface="Times New Roman"/>
                <a:sym typeface="Times New Roman"/>
              </a:rPr>
              <a:t>S</a:t>
            </a:r>
            <a:r>
              <a:rPr b="1" lang="en-GB" sz="800">
                <a:latin typeface="Times New Roman"/>
                <a:ea typeface="Times New Roman"/>
                <a:cs typeface="Times New Roman"/>
                <a:sym typeface="Times New Roman"/>
              </a:rPr>
              <a:t>tructure-constrained texture synthesis </a:t>
            </a:r>
            <a:endParaRPr sz="800">
              <a:latin typeface="Times New Roman"/>
              <a:ea typeface="Times New Roman"/>
              <a:cs typeface="Times New Roman"/>
              <a:sym typeface="Times New Roman"/>
            </a:endParaRPr>
          </a:p>
        </p:txBody>
      </p:sp>
      <p:sp>
        <p:nvSpPr>
          <p:cNvPr id="70" name="Google Shape;70;p15"/>
          <p:cNvSpPr/>
          <p:nvPr/>
        </p:nvSpPr>
        <p:spPr>
          <a:xfrm>
            <a:off x="308200" y="2019300"/>
            <a:ext cx="1941000" cy="7332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latin typeface="Times New Roman"/>
                <a:ea typeface="Times New Roman"/>
                <a:cs typeface="Times New Roman"/>
                <a:sym typeface="Times New Roman"/>
              </a:rPr>
              <a:t>Texture-guided structure reconstruction </a:t>
            </a:r>
            <a:endParaRPr sz="800">
              <a:latin typeface="Times New Roman"/>
              <a:ea typeface="Times New Roman"/>
              <a:cs typeface="Times New Roman"/>
              <a:sym typeface="Times New Roman"/>
            </a:endParaRPr>
          </a:p>
        </p:txBody>
      </p:sp>
      <p:sp>
        <p:nvSpPr>
          <p:cNvPr id="71" name="Google Shape;71;p15"/>
          <p:cNvSpPr/>
          <p:nvPr/>
        </p:nvSpPr>
        <p:spPr>
          <a:xfrm>
            <a:off x="308200" y="3767600"/>
            <a:ext cx="1941000" cy="7332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latin typeface="Times New Roman"/>
                <a:ea typeface="Times New Roman"/>
                <a:cs typeface="Times New Roman"/>
                <a:sym typeface="Times New Roman"/>
              </a:rPr>
              <a:t>C</a:t>
            </a:r>
            <a:r>
              <a:rPr b="1" lang="en-GB" sz="800">
                <a:latin typeface="Times New Roman"/>
                <a:ea typeface="Times New Roman"/>
                <a:cs typeface="Times New Roman"/>
                <a:sym typeface="Times New Roman"/>
              </a:rPr>
              <a:t>ontextual Feature Aggregation (CFA)</a:t>
            </a:r>
            <a:r>
              <a:rPr b="1" lang="en-GB"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p:txBody>
      </p:sp>
      <p:sp>
        <p:nvSpPr>
          <p:cNvPr id="72" name="Google Shape;72;p15"/>
          <p:cNvSpPr/>
          <p:nvPr/>
        </p:nvSpPr>
        <p:spPr>
          <a:xfrm>
            <a:off x="308200" y="2893450"/>
            <a:ext cx="1941000" cy="7332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latin typeface="Times New Roman"/>
                <a:ea typeface="Times New Roman"/>
                <a:cs typeface="Times New Roman"/>
                <a:sym typeface="Times New Roman"/>
              </a:rPr>
              <a:t>Bi-directional Gated Feature Fusion (Bi-GFF)</a:t>
            </a:r>
            <a:r>
              <a:rPr b="1" lang="en-GB"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p:txBody>
      </p:sp>
      <p:pic>
        <p:nvPicPr>
          <p:cNvPr id="73" name="Google Shape;73;p15"/>
          <p:cNvPicPr preferRelativeResize="0"/>
          <p:nvPr/>
        </p:nvPicPr>
        <p:blipFill>
          <a:blip r:embed="rId3">
            <a:alphaModFix/>
          </a:blip>
          <a:stretch>
            <a:fillRect/>
          </a:stretch>
        </p:blipFill>
        <p:spPr>
          <a:xfrm>
            <a:off x="2394700" y="1084900"/>
            <a:ext cx="6589998" cy="3444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204625" y="2149675"/>
            <a:ext cx="2399700" cy="768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GB"/>
              <a:t>    Generator</a:t>
            </a:r>
            <a:endParaRPr/>
          </a:p>
          <a:p>
            <a:pPr indent="0" lvl="0" marL="0" rtl="0" algn="l">
              <a:spcBef>
                <a:spcPts val="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Two-stream generator which jointly  synthesizes image textures and structures.(Partial Convolutions)</a:t>
            </a:r>
            <a:endParaRPr/>
          </a:p>
        </p:txBody>
      </p:sp>
      <p:grpSp>
        <p:nvGrpSpPr>
          <p:cNvPr id="79" name="Google Shape;79;p16"/>
          <p:cNvGrpSpPr/>
          <p:nvPr/>
        </p:nvGrpSpPr>
        <p:grpSpPr>
          <a:xfrm>
            <a:off x="2604325" y="2534125"/>
            <a:ext cx="2596884" cy="1796853"/>
            <a:chOff x="3031532" y="3339432"/>
            <a:chExt cx="3208803" cy="4116502"/>
          </a:xfrm>
        </p:grpSpPr>
        <p:sp>
          <p:nvSpPr>
            <p:cNvPr id="80" name="Google Shape;80;p16"/>
            <p:cNvSpPr/>
            <p:nvPr/>
          </p:nvSpPr>
          <p:spPr>
            <a:xfrm>
              <a:off x="3792034" y="5600434"/>
              <a:ext cx="2448300" cy="1855500"/>
            </a:xfrm>
            <a:prstGeom prst="snip2SameRect">
              <a:avLst>
                <a:gd fmla="val 16667" name="adj1"/>
                <a:gd fmla="val 0" name="adj2"/>
              </a:avLst>
            </a:prstGeom>
            <a:solidFill>
              <a:srgbClr val="CFE2F3"/>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a:p>
              <a:pPr indent="0" lvl="0" marL="0" rtl="0" algn="l">
                <a:spcBef>
                  <a:spcPts val="0"/>
                </a:spcBef>
                <a:spcAft>
                  <a:spcPts val="0"/>
                </a:spcAft>
                <a:buNone/>
              </a:pPr>
              <a:r>
                <a:rPr b="1" lang="en-GB" sz="1200"/>
                <a:t>U-Net Variant</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GB" sz="1100">
                  <a:latin typeface="Times New Roman"/>
                  <a:ea typeface="Times New Roman"/>
                  <a:cs typeface="Times New Roman"/>
                  <a:sym typeface="Times New Roman"/>
                </a:rPr>
                <a:t>Encoder-decoder</a:t>
              </a:r>
              <a:endParaRPr sz="1100">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GB" sz="1100">
                  <a:solidFill>
                    <a:schemeClr val="dk1"/>
                  </a:solidFill>
                  <a:latin typeface="Times New Roman"/>
                  <a:ea typeface="Times New Roman"/>
                  <a:cs typeface="Times New Roman"/>
                  <a:sym typeface="Times New Roman"/>
                </a:rPr>
                <a:t>Skip Connections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b="1"/>
            </a:p>
            <a:p>
              <a:pPr indent="0" lvl="0" marL="457200" rtl="0" algn="ctr">
                <a:spcBef>
                  <a:spcPts val="0"/>
                </a:spcBef>
                <a:spcAft>
                  <a:spcPts val="0"/>
                </a:spcAft>
                <a:buNone/>
              </a:pPr>
              <a:r>
                <a:t/>
              </a:r>
              <a:endParaRPr/>
            </a:p>
          </p:txBody>
        </p:sp>
        <p:cxnSp>
          <p:nvCxnSpPr>
            <p:cNvPr id="81" name="Google Shape;81;p16"/>
            <p:cNvCxnSpPr>
              <a:stCxn id="78" idx="3"/>
              <a:endCxn id="80" idx="2"/>
            </p:cNvCxnSpPr>
            <p:nvPr/>
          </p:nvCxnSpPr>
          <p:spPr>
            <a:xfrm>
              <a:off x="3031532" y="3339432"/>
              <a:ext cx="760500" cy="3188700"/>
            </a:xfrm>
            <a:prstGeom prst="straightConnector1">
              <a:avLst/>
            </a:prstGeom>
            <a:noFill/>
            <a:ln cap="flat" cmpd="sng" w="19050">
              <a:solidFill>
                <a:srgbClr val="595959"/>
              </a:solidFill>
              <a:prstDash val="solid"/>
              <a:round/>
              <a:headEnd len="med" w="med" type="none"/>
              <a:tailEnd len="med" w="med" type="triangle"/>
            </a:ln>
          </p:spPr>
        </p:cxnSp>
      </p:grpSp>
      <p:sp>
        <p:nvSpPr>
          <p:cNvPr id="82" name="Google Shape;82;p1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000">
                <a:solidFill>
                  <a:srgbClr val="595959"/>
                </a:solidFill>
              </a:rPr>
              <a:t>‹#›</a:t>
            </a:fld>
            <a:endParaRPr sz="1000">
              <a:solidFill>
                <a:srgbClr val="595959"/>
              </a:solidFill>
            </a:endParaRPr>
          </a:p>
        </p:txBody>
      </p:sp>
      <p:pic>
        <p:nvPicPr>
          <p:cNvPr id="83" name="Google Shape;83;p16"/>
          <p:cNvPicPr preferRelativeResize="0"/>
          <p:nvPr/>
        </p:nvPicPr>
        <p:blipFill>
          <a:blip r:embed="rId3">
            <a:alphaModFix/>
          </a:blip>
          <a:stretch>
            <a:fillRect/>
          </a:stretch>
        </p:blipFill>
        <p:spPr>
          <a:xfrm>
            <a:off x="5724025" y="1352175"/>
            <a:ext cx="3297125" cy="2417001"/>
          </a:xfrm>
          <a:prstGeom prst="rect">
            <a:avLst/>
          </a:prstGeom>
          <a:noFill/>
          <a:ln>
            <a:noFill/>
          </a:ln>
        </p:spPr>
      </p:pic>
      <p:cxnSp>
        <p:nvCxnSpPr>
          <p:cNvPr id="84" name="Google Shape;84;p16"/>
          <p:cNvCxnSpPr>
            <a:stCxn id="80" idx="0"/>
            <a:endCxn id="83" idx="1"/>
          </p:cNvCxnSpPr>
          <p:nvPr/>
        </p:nvCxnSpPr>
        <p:spPr>
          <a:xfrm flipH="1" rot="10800000">
            <a:off x="5201209" y="2560715"/>
            <a:ext cx="522900" cy="1365300"/>
          </a:xfrm>
          <a:prstGeom prst="straightConnector1">
            <a:avLst/>
          </a:prstGeom>
          <a:noFill/>
          <a:ln cap="flat" cmpd="sng" w="19050">
            <a:solidFill>
              <a:srgbClr val="595959"/>
            </a:solidFill>
            <a:prstDash val="solid"/>
            <a:round/>
            <a:headEnd len="med" w="med" type="none"/>
            <a:tailEnd len="med" w="med" type="triangle"/>
          </a:ln>
        </p:spPr>
      </p:cxnSp>
      <p:cxnSp>
        <p:nvCxnSpPr>
          <p:cNvPr id="85" name="Google Shape;85;p16"/>
          <p:cNvCxnSpPr>
            <a:stCxn id="80" idx="3"/>
            <a:endCxn id="86" idx="2"/>
          </p:cNvCxnSpPr>
          <p:nvPr/>
        </p:nvCxnSpPr>
        <p:spPr>
          <a:xfrm rot="10800000">
            <a:off x="4164305" y="2224152"/>
            <a:ext cx="46200" cy="1296900"/>
          </a:xfrm>
          <a:prstGeom prst="straightConnector1">
            <a:avLst/>
          </a:prstGeom>
          <a:noFill/>
          <a:ln cap="flat" cmpd="sng" w="19050">
            <a:solidFill>
              <a:srgbClr val="595959"/>
            </a:solidFill>
            <a:prstDash val="solid"/>
            <a:round/>
            <a:headEnd len="med" w="med" type="none"/>
            <a:tailEnd len="med" w="med" type="triangle"/>
          </a:ln>
        </p:spPr>
      </p:cxnSp>
      <p:sp>
        <p:nvSpPr>
          <p:cNvPr id="86" name="Google Shape;86;p16"/>
          <p:cNvSpPr/>
          <p:nvPr/>
        </p:nvSpPr>
        <p:spPr>
          <a:xfrm>
            <a:off x="2664775" y="690400"/>
            <a:ext cx="2998800" cy="15339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87" name="Google Shape;87;p16"/>
          <p:cNvPicPr preferRelativeResize="0"/>
          <p:nvPr/>
        </p:nvPicPr>
        <p:blipFill>
          <a:blip r:embed="rId4">
            <a:alphaModFix/>
          </a:blip>
          <a:stretch>
            <a:fillRect/>
          </a:stretch>
        </p:blipFill>
        <p:spPr>
          <a:xfrm>
            <a:off x="2905750" y="763075"/>
            <a:ext cx="2596873" cy="1388574"/>
          </a:xfrm>
          <a:prstGeom prst="rect">
            <a:avLst/>
          </a:prstGeom>
          <a:noFill/>
          <a:ln>
            <a:noFill/>
          </a:ln>
        </p:spPr>
      </p:pic>
      <p:sp>
        <p:nvSpPr>
          <p:cNvPr id="88" name="Google Shape;88;p16"/>
          <p:cNvSpPr txBox="1"/>
          <p:nvPr/>
        </p:nvSpPr>
        <p:spPr>
          <a:xfrm>
            <a:off x="174025" y="4438125"/>
            <a:ext cx="568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Times New Roman"/>
                <a:ea typeface="Times New Roman"/>
                <a:cs typeface="Times New Roman"/>
                <a:sym typeface="Times New Roman"/>
              </a:rPr>
              <a:t>Input</a:t>
            </a:r>
            <a:r>
              <a:rPr lang="en-GB">
                <a:latin typeface="Times New Roman"/>
                <a:ea typeface="Times New Roman"/>
                <a:cs typeface="Times New Roman"/>
                <a:sym typeface="Times New Roman"/>
              </a:rPr>
              <a:t> : T</a:t>
            </a:r>
            <a:r>
              <a:rPr lang="en-GB">
                <a:latin typeface="Times New Roman"/>
                <a:ea typeface="Times New Roman"/>
                <a:cs typeface="Times New Roman"/>
                <a:sym typeface="Times New Roman"/>
              </a:rPr>
              <a:t>he corrupted image and its corresponding edge map.</a:t>
            </a:r>
            <a:endParaRPr>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0000"/>
                </a:solidFill>
                <a:latin typeface="Times New Roman"/>
                <a:ea typeface="Times New Roman"/>
                <a:cs typeface="Times New Roman"/>
                <a:sym typeface="Times New Roman"/>
              </a:rPr>
              <a:t>Output </a:t>
            </a:r>
            <a:r>
              <a:rPr lang="en-GB">
                <a:solidFill>
                  <a:schemeClr val="dk1"/>
                </a:solidFill>
                <a:latin typeface="Times New Roman"/>
                <a:ea typeface="Times New Roman"/>
                <a:cs typeface="Times New Roman"/>
                <a:sym typeface="Times New Roman"/>
              </a:rPr>
              <a:t>: Texture and structure Feature map.</a:t>
            </a:r>
            <a:endParaRPr>
              <a:solidFill>
                <a:schemeClr val="dk1"/>
              </a:solidFill>
              <a:latin typeface="Times New Roman"/>
              <a:ea typeface="Times New Roman"/>
              <a:cs typeface="Times New Roman"/>
              <a:sym typeface="Times New Roman"/>
            </a:endParaRPr>
          </a:p>
        </p:txBody>
      </p:sp>
      <p:sp>
        <p:nvSpPr>
          <p:cNvPr id="89" name="Google Shape;89;p16"/>
          <p:cNvSpPr txBox="1"/>
          <p:nvPr>
            <p:ph type="ctrTitle"/>
          </p:nvPr>
        </p:nvSpPr>
        <p:spPr>
          <a:xfrm>
            <a:off x="311700" y="180750"/>
            <a:ext cx="8673000" cy="615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2800">
                <a:latin typeface="Times New Roman"/>
                <a:ea typeface="Times New Roman"/>
                <a:cs typeface="Times New Roman"/>
                <a:sym typeface="Times New Roman"/>
              </a:rPr>
              <a:t>Generator</a:t>
            </a:r>
            <a:r>
              <a:rPr lang="en-GB" sz="2800">
                <a:latin typeface="Times New Roman"/>
                <a:ea typeface="Times New Roman"/>
                <a:cs typeface="Times New Roman"/>
                <a:sym typeface="Times New Roman"/>
              </a:rPr>
              <a:t> :  </a:t>
            </a:r>
            <a:endParaRPr sz="28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pSp>
        <p:nvGrpSpPr>
          <p:cNvPr id="94" name="Google Shape;94;p17"/>
          <p:cNvGrpSpPr/>
          <p:nvPr/>
        </p:nvGrpSpPr>
        <p:grpSpPr>
          <a:xfrm>
            <a:off x="238025" y="2068450"/>
            <a:ext cx="3432550" cy="768600"/>
            <a:chOff x="311704" y="3601375"/>
            <a:chExt cx="3672355" cy="768600"/>
          </a:xfrm>
        </p:grpSpPr>
        <p:sp>
          <p:nvSpPr>
            <p:cNvPr id="95" name="Google Shape;95;p17"/>
            <p:cNvSpPr/>
            <p:nvPr/>
          </p:nvSpPr>
          <p:spPr>
            <a:xfrm>
              <a:off x="311704" y="3601375"/>
              <a:ext cx="3096900" cy="76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GB"/>
                <a:t>Discriminator</a:t>
              </a:r>
              <a:endParaRPr/>
            </a:p>
            <a:p>
              <a:pPr indent="0" lvl="0" marL="0" rtl="0" algn="l">
                <a:spcBef>
                  <a:spcPts val="0"/>
                </a:spcBef>
                <a:spcAft>
                  <a:spcPts val="0"/>
                </a:spcAft>
                <a:buClr>
                  <a:schemeClr val="dk1"/>
                </a:buClr>
                <a:buSzPts val="1100"/>
                <a:buFont typeface="Arial"/>
                <a:buNone/>
              </a:pPr>
              <a:r>
                <a:rPr lang="en-GB" sz="1000">
                  <a:latin typeface="Times New Roman"/>
                  <a:ea typeface="Times New Roman"/>
                  <a:cs typeface="Times New Roman"/>
                  <a:sym typeface="Times New Roman"/>
                </a:rPr>
                <a:t>Two-stream discriminator to distinguish images by feature statistics of both texture and structure.</a:t>
              </a:r>
              <a:endParaRPr sz="10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cxnSp>
          <p:nvCxnSpPr>
            <p:cNvPr id="96" name="Google Shape;96;p17"/>
            <p:cNvCxnSpPr>
              <a:endCxn id="97" idx="1"/>
            </p:cNvCxnSpPr>
            <p:nvPr/>
          </p:nvCxnSpPr>
          <p:spPr>
            <a:xfrm>
              <a:off x="3408659" y="3969675"/>
              <a:ext cx="575400" cy="135000"/>
            </a:xfrm>
            <a:prstGeom prst="straightConnector1">
              <a:avLst/>
            </a:prstGeom>
            <a:noFill/>
            <a:ln cap="flat" cmpd="sng" w="19050">
              <a:solidFill>
                <a:srgbClr val="595959"/>
              </a:solidFill>
              <a:prstDash val="solid"/>
              <a:round/>
              <a:headEnd len="med" w="med" type="none"/>
              <a:tailEnd len="med" w="med" type="triangle"/>
            </a:ln>
          </p:spPr>
        </p:cxnSp>
      </p:grpSp>
      <p:pic>
        <p:nvPicPr>
          <p:cNvPr id="97" name="Google Shape;97;p17"/>
          <p:cNvPicPr preferRelativeResize="0"/>
          <p:nvPr/>
        </p:nvPicPr>
        <p:blipFill>
          <a:blip r:embed="rId3">
            <a:alphaModFix/>
          </a:blip>
          <a:stretch>
            <a:fillRect/>
          </a:stretch>
        </p:blipFill>
        <p:spPr>
          <a:xfrm>
            <a:off x="3670575" y="817925"/>
            <a:ext cx="5319451" cy="3507650"/>
          </a:xfrm>
          <a:prstGeom prst="rect">
            <a:avLst/>
          </a:prstGeom>
          <a:noFill/>
          <a:ln>
            <a:noFill/>
          </a:ln>
        </p:spPr>
      </p:pic>
      <p:sp>
        <p:nvSpPr>
          <p:cNvPr id="98" name="Google Shape;98;p17"/>
          <p:cNvSpPr txBox="1"/>
          <p:nvPr/>
        </p:nvSpPr>
        <p:spPr>
          <a:xfrm>
            <a:off x="174025" y="4438125"/>
            <a:ext cx="568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Times New Roman"/>
                <a:ea typeface="Times New Roman"/>
                <a:cs typeface="Times New Roman"/>
                <a:sym typeface="Times New Roman"/>
              </a:rPr>
              <a:t>Input</a:t>
            </a:r>
            <a:r>
              <a:rPr lang="en-GB">
                <a:latin typeface="Times New Roman"/>
                <a:ea typeface="Times New Roman"/>
                <a:cs typeface="Times New Roman"/>
                <a:sym typeface="Times New Roman"/>
              </a:rPr>
              <a:t> : </a:t>
            </a:r>
            <a:r>
              <a:rPr lang="en-GB">
                <a:solidFill>
                  <a:schemeClr val="dk1"/>
                </a:solidFill>
                <a:latin typeface="Times New Roman"/>
                <a:ea typeface="Times New Roman"/>
                <a:cs typeface="Times New Roman"/>
                <a:sym typeface="Times New Roman"/>
              </a:rPr>
              <a:t>Texture and structure Feature map.</a:t>
            </a:r>
            <a:endParaRPr>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0000"/>
                </a:solidFill>
                <a:latin typeface="Times New Roman"/>
                <a:ea typeface="Times New Roman"/>
                <a:cs typeface="Times New Roman"/>
                <a:sym typeface="Times New Roman"/>
              </a:rPr>
              <a:t>Output </a:t>
            </a:r>
            <a:r>
              <a:rPr lang="en-GB">
                <a:solidFill>
                  <a:schemeClr val="dk1"/>
                </a:solidFill>
                <a:latin typeface="Times New Roman"/>
                <a:ea typeface="Times New Roman"/>
                <a:cs typeface="Times New Roman"/>
                <a:sym typeface="Times New Roman"/>
              </a:rPr>
              <a:t>: Real/Fake.</a:t>
            </a:r>
            <a:endParaRPr>
              <a:solidFill>
                <a:schemeClr val="dk1"/>
              </a:solidFill>
              <a:latin typeface="Times New Roman"/>
              <a:ea typeface="Times New Roman"/>
              <a:cs typeface="Times New Roman"/>
              <a:sym typeface="Times New Roman"/>
            </a:endParaRPr>
          </a:p>
        </p:txBody>
      </p:sp>
      <p:sp>
        <p:nvSpPr>
          <p:cNvPr id="99" name="Google Shape;99;p17"/>
          <p:cNvSpPr txBox="1"/>
          <p:nvPr>
            <p:ph type="ctrTitle"/>
          </p:nvPr>
        </p:nvSpPr>
        <p:spPr>
          <a:xfrm>
            <a:off x="311700" y="180750"/>
            <a:ext cx="8673000" cy="615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2800">
                <a:latin typeface="Times New Roman"/>
                <a:ea typeface="Times New Roman"/>
                <a:cs typeface="Times New Roman"/>
                <a:sym typeface="Times New Roman"/>
              </a:rPr>
              <a:t>Discriminator:  </a:t>
            </a:r>
            <a:endParaRPr sz="28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3835650" y="369400"/>
            <a:ext cx="5308351" cy="4190450"/>
          </a:xfrm>
          <a:prstGeom prst="rect">
            <a:avLst/>
          </a:prstGeom>
          <a:noFill/>
          <a:ln>
            <a:noFill/>
          </a:ln>
        </p:spPr>
      </p:pic>
      <p:sp>
        <p:nvSpPr>
          <p:cNvPr id="105" name="Google Shape;105;p18"/>
          <p:cNvSpPr/>
          <p:nvPr/>
        </p:nvSpPr>
        <p:spPr>
          <a:xfrm>
            <a:off x="478000" y="1963900"/>
            <a:ext cx="2875500" cy="8865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latin typeface="Times New Roman"/>
                <a:ea typeface="Times New Roman"/>
                <a:cs typeface="Times New Roman"/>
                <a:sym typeface="Times New Roman"/>
              </a:rPr>
              <a:t>Bi-directional Gated Feature Fusion (Bi-GFF) </a:t>
            </a:r>
            <a:endParaRPr sz="1000">
              <a:latin typeface="Times New Roman"/>
              <a:ea typeface="Times New Roman"/>
              <a:cs typeface="Times New Roman"/>
              <a:sym typeface="Times New Roman"/>
            </a:endParaRPr>
          </a:p>
        </p:txBody>
      </p:sp>
      <p:cxnSp>
        <p:nvCxnSpPr>
          <p:cNvPr id="106" name="Google Shape;106;p18"/>
          <p:cNvCxnSpPr/>
          <p:nvPr/>
        </p:nvCxnSpPr>
        <p:spPr>
          <a:xfrm>
            <a:off x="3353500" y="2366200"/>
            <a:ext cx="987900" cy="20100"/>
          </a:xfrm>
          <a:prstGeom prst="straightConnector1">
            <a:avLst/>
          </a:prstGeom>
          <a:noFill/>
          <a:ln cap="flat" cmpd="sng" w="19050">
            <a:solidFill>
              <a:srgbClr val="595959"/>
            </a:solidFill>
            <a:prstDash val="solid"/>
            <a:round/>
            <a:headEnd len="med" w="med" type="none"/>
            <a:tailEnd len="med" w="med" type="triangle"/>
          </a:ln>
        </p:spPr>
      </p:cxnSp>
      <p:pic>
        <p:nvPicPr>
          <p:cNvPr id="107" name="Google Shape;107;p18"/>
          <p:cNvPicPr preferRelativeResize="0"/>
          <p:nvPr/>
        </p:nvPicPr>
        <p:blipFill>
          <a:blip r:embed="rId4">
            <a:alphaModFix/>
          </a:blip>
          <a:stretch>
            <a:fillRect/>
          </a:stretch>
        </p:blipFill>
        <p:spPr>
          <a:xfrm>
            <a:off x="422750" y="3562850"/>
            <a:ext cx="2073500" cy="541900"/>
          </a:xfrm>
          <a:prstGeom prst="rect">
            <a:avLst/>
          </a:prstGeom>
          <a:noFill/>
          <a:ln>
            <a:noFill/>
          </a:ln>
        </p:spPr>
      </p:pic>
      <p:pic>
        <p:nvPicPr>
          <p:cNvPr id="108" name="Google Shape;108;p18"/>
          <p:cNvPicPr preferRelativeResize="0"/>
          <p:nvPr/>
        </p:nvPicPr>
        <p:blipFill>
          <a:blip r:embed="rId5">
            <a:alphaModFix/>
          </a:blip>
          <a:stretch>
            <a:fillRect/>
          </a:stretch>
        </p:blipFill>
        <p:spPr>
          <a:xfrm>
            <a:off x="478000" y="3038825"/>
            <a:ext cx="2086449" cy="585925"/>
          </a:xfrm>
          <a:prstGeom prst="rect">
            <a:avLst/>
          </a:prstGeom>
          <a:noFill/>
          <a:ln>
            <a:noFill/>
          </a:ln>
        </p:spPr>
      </p:pic>
      <p:pic>
        <p:nvPicPr>
          <p:cNvPr id="109" name="Google Shape;109;p18"/>
          <p:cNvPicPr preferRelativeResize="0"/>
          <p:nvPr/>
        </p:nvPicPr>
        <p:blipFill>
          <a:blip r:embed="rId6">
            <a:alphaModFix/>
          </a:blip>
          <a:stretch>
            <a:fillRect/>
          </a:stretch>
        </p:blipFill>
        <p:spPr>
          <a:xfrm>
            <a:off x="478000" y="4017950"/>
            <a:ext cx="1963001" cy="541900"/>
          </a:xfrm>
          <a:prstGeom prst="rect">
            <a:avLst/>
          </a:prstGeom>
          <a:noFill/>
          <a:ln>
            <a:noFill/>
          </a:ln>
        </p:spPr>
      </p:pic>
      <p:sp>
        <p:nvSpPr>
          <p:cNvPr id="110" name="Google Shape;110;p18"/>
          <p:cNvSpPr txBox="1"/>
          <p:nvPr>
            <p:ph type="ctrTitle"/>
          </p:nvPr>
        </p:nvSpPr>
        <p:spPr>
          <a:xfrm>
            <a:off x="311700" y="180750"/>
            <a:ext cx="8673000" cy="615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2800">
                <a:latin typeface="Times New Roman"/>
                <a:ea typeface="Times New Roman"/>
                <a:cs typeface="Times New Roman"/>
                <a:sym typeface="Times New Roman"/>
              </a:rPr>
              <a:t>Bi-GFF</a:t>
            </a:r>
            <a:r>
              <a:rPr lang="en-GB" sz="2800">
                <a:latin typeface="Times New Roman"/>
                <a:ea typeface="Times New Roman"/>
                <a:cs typeface="Times New Roman"/>
                <a:sym typeface="Times New Roman"/>
              </a:rPr>
              <a:t> :  </a:t>
            </a:r>
            <a:endParaRPr sz="2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9"/>
          <p:cNvPicPr preferRelativeResize="0"/>
          <p:nvPr/>
        </p:nvPicPr>
        <p:blipFill>
          <a:blip r:embed="rId3">
            <a:alphaModFix/>
          </a:blip>
          <a:stretch>
            <a:fillRect/>
          </a:stretch>
        </p:blipFill>
        <p:spPr>
          <a:xfrm>
            <a:off x="4099313" y="426325"/>
            <a:ext cx="4735574" cy="4290851"/>
          </a:xfrm>
          <a:prstGeom prst="rect">
            <a:avLst/>
          </a:prstGeom>
          <a:noFill/>
          <a:ln>
            <a:noFill/>
          </a:ln>
        </p:spPr>
      </p:pic>
      <p:sp>
        <p:nvSpPr>
          <p:cNvPr id="116" name="Google Shape;116;p19"/>
          <p:cNvSpPr/>
          <p:nvPr/>
        </p:nvSpPr>
        <p:spPr>
          <a:xfrm>
            <a:off x="550075" y="2281800"/>
            <a:ext cx="2783700" cy="11658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latin typeface="Times New Roman"/>
                <a:ea typeface="Times New Roman"/>
                <a:cs typeface="Times New Roman"/>
                <a:sym typeface="Times New Roman"/>
              </a:rPr>
              <a:t>Contextual Feature Aggregation (CFA) </a:t>
            </a:r>
            <a:endParaRPr sz="1100">
              <a:latin typeface="Times New Roman"/>
              <a:ea typeface="Times New Roman"/>
              <a:cs typeface="Times New Roman"/>
              <a:sym typeface="Times New Roman"/>
            </a:endParaRPr>
          </a:p>
        </p:txBody>
      </p:sp>
      <p:cxnSp>
        <p:nvCxnSpPr>
          <p:cNvPr id="117" name="Google Shape;117;p19"/>
          <p:cNvCxnSpPr>
            <a:stCxn id="116" idx="3"/>
          </p:cNvCxnSpPr>
          <p:nvPr/>
        </p:nvCxnSpPr>
        <p:spPr>
          <a:xfrm>
            <a:off x="3333775" y="2864700"/>
            <a:ext cx="1087800" cy="2700"/>
          </a:xfrm>
          <a:prstGeom prst="straightConnector1">
            <a:avLst/>
          </a:prstGeom>
          <a:noFill/>
          <a:ln cap="flat" cmpd="sng" w="19050">
            <a:solidFill>
              <a:srgbClr val="595959"/>
            </a:solidFill>
            <a:prstDash val="solid"/>
            <a:round/>
            <a:headEnd len="med" w="med" type="none"/>
            <a:tailEnd len="med" w="med" type="triangle"/>
          </a:ln>
        </p:spPr>
      </p:cxnSp>
      <p:sp>
        <p:nvSpPr>
          <p:cNvPr id="118" name="Google Shape;118;p19"/>
          <p:cNvSpPr txBox="1"/>
          <p:nvPr>
            <p:ph type="ctrTitle"/>
          </p:nvPr>
        </p:nvSpPr>
        <p:spPr>
          <a:xfrm>
            <a:off x="311700" y="180750"/>
            <a:ext cx="8673000" cy="615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2800">
                <a:latin typeface="Times New Roman"/>
                <a:ea typeface="Times New Roman"/>
                <a:cs typeface="Times New Roman"/>
                <a:sym typeface="Times New Roman"/>
              </a:rPr>
              <a:t>CFA</a:t>
            </a:r>
            <a:r>
              <a:rPr lang="en-GB" sz="2800">
                <a:latin typeface="Times New Roman"/>
                <a:ea typeface="Times New Roman"/>
                <a:cs typeface="Times New Roman"/>
                <a:sym typeface="Times New Roman"/>
              </a:rPr>
              <a:t> :  </a:t>
            </a:r>
            <a:endParaRPr sz="2800">
              <a:latin typeface="Times New Roman"/>
              <a:ea typeface="Times New Roman"/>
              <a:cs typeface="Times New Roman"/>
              <a:sym typeface="Times New Roman"/>
            </a:endParaRPr>
          </a:p>
        </p:txBody>
      </p:sp>
      <p:pic>
        <p:nvPicPr>
          <p:cNvPr id="119" name="Google Shape;119;p19"/>
          <p:cNvPicPr preferRelativeResize="0"/>
          <p:nvPr/>
        </p:nvPicPr>
        <p:blipFill>
          <a:blip r:embed="rId4">
            <a:alphaModFix/>
          </a:blip>
          <a:stretch>
            <a:fillRect/>
          </a:stretch>
        </p:blipFill>
        <p:spPr>
          <a:xfrm>
            <a:off x="311688" y="1057825"/>
            <a:ext cx="2169124" cy="481200"/>
          </a:xfrm>
          <a:prstGeom prst="rect">
            <a:avLst/>
          </a:prstGeom>
          <a:noFill/>
          <a:ln>
            <a:noFill/>
          </a:ln>
        </p:spPr>
      </p:pic>
      <p:pic>
        <p:nvPicPr>
          <p:cNvPr id="120" name="Google Shape;120;p19"/>
          <p:cNvPicPr preferRelativeResize="0"/>
          <p:nvPr/>
        </p:nvPicPr>
        <p:blipFill>
          <a:blip r:embed="rId5">
            <a:alphaModFix/>
          </a:blip>
          <a:stretch>
            <a:fillRect/>
          </a:stretch>
        </p:blipFill>
        <p:spPr>
          <a:xfrm>
            <a:off x="311700" y="3836150"/>
            <a:ext cx="2441700" cy="481200"/>
          </a:xfrm>
          <a:prstGeom prst="rect">
            <a:avLst/>
          </a:prstGeom>
          <a:noFill/>
          <a:ln>
            <a:noFill/>
          </a:ln>
        </p:spPr>
      </p:pic>
      <p:pic>
        <p:nvPicPr>
          <p:cNvPr id="121" name="Google Shape;121;p19"/>
          <p:cNvPicPr preferRelativeResize="0"/>
          <p:nvPr/>
        </p:nvPicPr>
        <p:blipFill>
          <a:blip r:embed="rId6">
            <a:alphaModFix/>
          </a:blip>
          <a:stretch>
            <a:fillRect/>
          </a:stretch>
        </p:blipFill>
        <p:spPr>
          <a:xfrm>
            <a:off x="2425575" y="1648373"/>
            <a:ext cx="1697875" cy="345652"/>
          </a:xfrm>
          <a:prstGeom prst="rect">
            <a:avLst/>
          </a:prstGeom>
          <a:noFill/>
          <a:ln>
            <a:noFill/>
          </a:ln>
        </p:spPr>
      </p:pic>
      <p:pic>
        <p:nvPicPr>
          <p:cNvPr id="122" name="Google Shape;122;p19"/>
          <p:cNvPicPr preferRelativeResize="0"/>
          <p:nvPr/>
        </p:nvPicPr>
        <p:blipFill>
          <a:blip r:embed="rId7">
            <a:alphaModFix/>
          </a:blip>
          <a:stretch>
            <a:fillRect/>
          </a:stretch>
        </p:blipFill>
        <p:spPr>
          <a:xfrm>
            <a:off x="377375" y="1648375"/>
            <a:ext cx="1943375" cy="439150"/>
          </a:xfrm>
          <a:prstGeom prst="rect">
            <a:avLst/>
          </a:prstGeom>
          <a:noFill/>
          <a:ln>
            <a:noFill/>
          </a:ln>
        </p:spPr>
      </p:pic>
      <p:pic>
        <p:nvPicPr>
          <p:cNvPr id="123" name="Google Shape;123;p19"/>
          <p:cNvPicPr preferRelativeResize="0"/>
          <p:nvPr/>
        </p:nvPicPr>
        <p:blipFill>
          <a:blip r:embed="rId8">
            <a:alphaModFix/>
          </a:blip>
          <a:stretch>
            <a:fillRect/>
          </a:stretch>
        </p:blipFill>
        <p:spPr>
          <a:xfrm>
            <a:off x="2480799" y="990625"/>
            <a:ext cx="1587425" cy="615600"/>
          </a:xfrm>
          <a:prstGeom prst="rect">
            <a:avLst/>
          </a:prstGeom>
          <a:noFill/>
          <a:ln>
            <a:noFill/>
          </a:ln>
        </p:spPr>
      </p:pic>
      <p:pic>
        <p:nvPicPr>
          <p:cNvPr id="124" name="Google Shape;124;p19"/>
          <p:cNvPicPr preferRelativeResize="0"/>
          <p:nvPr/>
        </p:nvPicPr>
        <p:blipFill>
          <a:blip r:embed="rId9">
            <a:alphaModFix/>
          </a:blip>
          <a:stretch>
            <a:fillRect/>
          </a:stretch>
        </p:blipFill>
        <p:spPr>
          <a:xfrm>
            <a:off x="377375" y="4384650"/>
            <a:ext cx="3463500" cy="52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ctrTitle"/>
          </p:nvPr>
        </p:nvSpPr>
        <p:spPr>
          <a:xfrm>
            <a:off x="311700" y="314625"/>
            <a:ext cx="8520600" cy="6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2800">
                <a:latin typeface="Times New Roman"/>
                <a:ea typeface="Times New Roman"/>
                <a:cs typeface="Times New Roman"/>
                <a:sym typeface="Times New Roman"/>
              </a:rPr>
              <a:t>Loss Functions</a:t>
            </a:r>
            <a:endParaRPr sz="2800">
              <a:latin typeface="Times New Roman"/>
              <a:ea typeface="Times New Roman"/>
              <a:cs typeface="Times New Roman"/>
              <a:sym typeface="Times New Roman"/>
            </a:endParaRPr>
          </a:p>
        </p:txBody>
      </p:sp>
      <p:sp>
        <p:nvSpPr>
          <p:cNvPr id="130" name="Google Shape;130;p20"/>
          <p:cNvSpPr txBox="1"/>
          <p:nvPr>
            <p:ph idx="1" type="subTitle"/>
          </p:nvPr>
        </p:nvSpPr>
        <p:spPr>
          <a:xfrm>
            <a:off x="401975" y="1016500"/>
            <a:ext cx="8520600" cy="3996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Font typeface="Times New Roman"/>
              <a:buChar char="●"/>
            </a:pPr>
            <a:r>
              <a:rPr b="1" lang="en-GB" sz="1200">
                <a:solidFill>
                  <a:schemeClr val="dk1"/>
                </a:solidFill>
                <a:latin typeface="Times New Roman"/>
                <a:ea typeface="Times New Roman"/>
                <a:cs typeface="Times New Roman"/>
                <a:sym typeface="Times New Roman"/>
              </a:rPr>
              <a:t>Reconstruction Loss : </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GB" sz="1200">
                <a:solidFill>
                  <a:schemeClr val="dk1"/>
                </a:solidFill>
                <a:latin typeface="Times New Roman"/>
                <a:ea typeface="Times New Roman"/>
                <a:cs typeface="Times New Roman"/>
                <a:sym typeface="Times New Roman"/>
              </a:rPr>
              <a:t>Perceptual Loss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GB" sz="1200">
                <a:solidFill>
                  <a:schemeClr val="dk1"/>
                </a:solidFill>
                <a:latin typeface="Times New Roman"/>
                <a:ea typeface="Times New Roman"/>
                <a:cs typeface="Times New Roman"/>
                <a:sym typeface="Times New Roman"/>
              </a:rPr>
              <a:t>Style Loss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GB" sz="1200">
                <a:solidFill>
                  <a:schemeClr val="dk1"/>
                </a:solidFill>
                <a:latin typeface="Times New Roman"/>
                <a:ea typeface="Times New Roman"/>
                <a:cs typeface="Times New Roman"/>
                <a:sym typeface="Times New Roman"/>
              </a:rPr>
              <a:t>Adversarial Loss :</a:t>
            </a:r>
            <a:endParaRPr b="1"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GB" sz="1200">
                <a:solidFill>
                  <a:schemeClr val="dk1"/>
                </a:solidFill>
                <a:latin typeface="Times New Roman"/>
                <a:ea typeface="Times New Roman"/>
                <a:cs typeface="Times New Roman"/>
                <a:sym typeface="Times New Roman"/>
              </a:rPr>
              <a:t>Intermediate Loss :</a:t>
            </a:r>
            <a:endParaRPr b="1"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GB" sz="1200">
                <a:solidFill>
                  <a:schemeClr val="dk1"/>
                </a:solidFill>
                <a:latin typeface="Times New Roman"/>
                <a:ea typeface="Times New Roman"/>
                <a:cs typeface="Times New Roman"/>
                <a:sym typeface="Times New Roman"/>
              </a:rPr>
              <a:t>Joint Loss :</a:t>
            </a:r>
            <a:endParaRPr b="1" sz="1200">
              <a:solidFill>
                <a:schemeClr val="dk1"/>
              </a:solidFill>
              <a:latin typeface="Times New Roman"/>
              <a:ea typeface="Times New Roman"/>
              <a:cs typeface="Times New Roman"/>
              <a:sym typeface="Times New Roman"/>
            </a:endParaRPr>
          </a:p>
        </p:txBody>
      </p:sp>
      <p:sp>
        <p:nvSpPr>
          <p:cNvPr id="131" name="Google Shape;131;p20"/>
          <p:cNvSpPr/>
          <p:nvPr/>
        </p:nvSpPr>
        <p:spPr>
          <a:xfrm>
            <a:off x="6764825" y="995475"/>
            <a:ext cx="2067600" cy="3976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G : Generator</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D : Discriminator</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I</a:t>
            </a:r>
            <a:r>
              <a:rPr baseline="-25000" lang="en-GB" sz="1100">
                <a:latin typeface="Times New Roman"/>
                <a:ea typeface="Times New Roman"/>
                <a:cs typeface="Times New Roman"/>
                <a:sym typeface="Times New Roman"/>
              </a:rPr>
              <a:t>gt</a:t>
            </a:r>
            <a:r>
              <a:rPr lang="en-GB" sz="1100">
                <a:latin typeface="Times New Roman"/>
                <a:ea typeface="Times New Roman"/>
                <a:cs typeface="Times New Roman"/>
                <a:sym typeface="Times New Roman"/>
              </a:rPr>
              <a:t> : Ground-truth image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E</a:t>
            </a:r>
            <a:r>
              <a:rPr baseline="-25000" lang="en-GB" sz="1100">
                <a:latin typeface="Times New Roman"/>
                <a:ea typeface="Times New Roman"/>
                <a:cs typeface="Times New Roman"/>
                <a:sym typeface="Times New Roman"/>
              </a:rPr>
              <a:t>gt </a:t>
            </a:r>
            <a:r>
              <a:rPr lang="en-GB" sz="1100">
                <a:latin typeface="Times New Roman"/>
                <a:ea typeface="Times New Roman"/>
                <a:cs typeface="Times New Roman"/>
                <a:sym typeface="Times New Roman"/>
              </a:rPr>
              <a:t>: Complete Edge Map</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Y</a:t>
            </a:r>
            <a:r>
              <a:rPr baseline="-25000" lang="en-GB" sz="1100">
                <a:latin typeface="Times New Roman"/>
                <a:ea typeface="Times New Roman"/>
                <a:cs typeface="Times New Roman"/>
                <a:sym typeface="Times New Roman"/>
              </a:rPr>
              <a:t>gt </a:t>
            </a:r>
            <a:r>
              <a:rPr lang="en-GB" sz="1100">
                <a:latin typeface="Times New Roman"/>
                <a:ea typeface="Times New Roman"/>
                <a:cs typeface="Times New Roman"/>
                <a:sym typeface="Times New Roman"/>
              </a:rPr>
              <a:t>: Gray-scale image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M</a:t>
            </a:r>
            <a:r>
              <a:rPr baseline="-25000" lang="en-GB" sz="1100">
                <a:latin typeface="Times New Roman"/>
                <a:ea typeface="Times New Roman"/>
                <a:cs typeface="Times New Roman"/>
                <a:sym typeface="Times New Roman"/>
              </a:rPr>
              <a:t>in </a:t>
            </a:r>
            <a:r>
              <a:rPr lang="en-GB" sz="1100">
                <a:latin typeface="Times New Roman"/>
                <a:ea typeface="Times New Roman"/>
                <a:cs typeface="Times New Roman"/>
                <a:sym typeface="Times New Roman"/>
              </a:rPr>
              <a:t>: Initial binary mask</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I</a:t>
            </a:r>
            <a:r>
              <a:rPr baseline="-25000" lang="en-GB" sz="1100">
                <a:latin typeface="Times New Roman"/>
                <a:ea typeface="Times New Roman"/>
                <a:cs typeface="Times New Roman"/>
                <a:sym typeface="Times New Roman"/>
              </a:rPr>
              <a:t>in </a:t>
            </a:r>
            <a:r>
              <a:rPr lang="en-GB" sz="1100">
                <a:latin typeface="Times New Roman"/>
                <a:ea typeface="Times New Roman"/>
                <a:cs typeface="Times New Roman"/>
                <a:sym typeface="Times New Roman"/>
              </a:rPr>
              <a:t>: </a:t>
            </a:r>
            <a:r>
              <a:rPr lang="en-GB" sz="1100">
                <a:solidFill>
                  <a:schemeClr val="dk1"/>
                </a:solidFill>
                <a:latin typeface="Times New Roman"/>
                <a:ea typeface="Times New Roman"/>
                <a:cs typeface="Times New Roman"/>
                <a:sym typeface="Times New Roman"/>
              </a:rPr>
              <a:t>I</a:t>
            </a:r>
            <a:r>
              <a:rPr baseline="-25000" lang="en-GB" sz="1100">
                <a:solidFill>
                  <a:schemeClr val="dk1"/>
                </a:solidFill>
                <a:latin typeface="Times New Roman"/>
                <a:ea typeface="Times New Roman"/>
                <a:cs typeface="Times New Roman"/>
                <a:sym typeface="Times New Roman"/>
              </a:rPr>
              <a:t>gt</a:t>
            </a:r>
            <a:r>
              <a:rPr lang="en-GB" sz="1100">
                <a:solidFill>
                  <a:schemeClr val="dk1"/>
                </a:solidFill>
                <a:latin typeface="Times New Roman"/>
                <a:ea typeface="Times New Roman"/>
                <a:cs typeface="Times New Roman"/>
                <a:sym typeface="Times New Roman"/>
              </a:rPr>
              <a:t>   M</a:t>
            </a:r>
            <a:r>
              <a:rPr baseline="-25000" lang="en-GB" sz="1100">
                <a:solidFill>
                  <a:schemeClr val="dk1"/>
                </a:solidFill>
                <a:latin typeface="Times New Roman"/>
                <a:ea typeface="Times New Roman"/>
                <a:cs typeface="Times New Roman"/>
                <a:sym typeface="Times New Roman"/>
              </a:rPr>
              <a:t>in </a:t>
            </a:r>
            <a:r>
              <a:rPr lang="en-GB" sz="1100">
                <a:solidFill>
                  <a:schemeClr val="dk1"/>
                </a:solidFill>
                <a:latin typeface="Times New Roman"/>
                <a:ea typeface="Times New Roman"/>
                <a:cs typeface="Times New Roman"/>
                <a:sym typeface="Times New Roman"/>
              </a:rPr>
              <a:t>(damaged image)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E</a:t>
            </a:r>
            <a:r>
              <a:rPr baseline="-25000" lang="en-GB" sz="1100">
                <a:latin typeface="Times New Roman"/>
                <a:ea typeface="Times New Roman"/>
                <a:cs typeface="Times New Roman"/>
                <a:sym typeface="Times New Roman"/>
              </a:rPr>
              <a:t>in </a:t>
            </a:r>
            <a:r>
              <a:rPr lang="en-GB" sz="1100">
                <a:latin typeface="Times New Roman"/>
                <a:ea typeface="Times New Roman"/>
                <a:cs typeface="Times New Roman"/>
                <a:sym typeface="Times New Roman"/>
              </a:rPr>
              <a:t>: </a:t>
            </a:r>
            <a:r>
              <a:rPr lang="en-GB" sz="1100">
                <a:solidFill>
                  <a:schemeClr val="dk1"/>
                </a:solidFill>
                <a:latin typeface="Times New Roman"/>
                <a:ea typeface="Times New Roman"/>
                <a:cs typeface="Times New Roman"/>
                <a:sym typeface="Times New Roman"/>
              </a:rPr>
              <a:t>E</a:t>
            </a:r>
            <a:r>
              <a:rPr baseline="-25000" lang="en-GB" sz="1100">
                <a:solidFill>
                  <a:schemeClr val="dk1"/>
                </a:solidFill>
                <a:latin typeface="Times New Roman"/>
                <a:ea typeface="Times New Roman"/>
                <a:cs typeface="Times New Roman"/>
                <a:sym typeface="Times New Roman"/>
              </a:rPr>
              <a:t>gt    </a:t>
            </a:r>
            <a:r>
              <a:rPr lang="en-GB" sz="1100">
                <a:solidFill>
                  <a:schemeClr val="dk1"/>
                </a:solidFill>
                <a:latin typeface="Times New Roman"/>
                <a:ea typeface="Times New Roman"/>
                <a:cs typeface="Times New Roman"/>
                <a:sym typeface="Times New Roman"/>
              </a:rPr>
              <a:t>M</a:t>
            </a:r>
            <a:r>
              <a:rPr baseline="-25000" lang="en-GB" sz="1100">
                <a:solidFill>
                  <a:schemeClr val="dk1"/>
                </a:solidFill>
                <a:latin typeface="Times New Roman"/>
                <a:ea typeface="Times New Roman"/>
                <a:cs typeface="Times New Roman"/>
                <a:sym typeface="Times New Roman"/>
              </a:rPr>
              <a:t>in </a:t>
            </a:r>
            <a:r>
              <a:rPr lang="en-GB" sz="1100">
                <a:solidFill>
                  <a:schemeClr val="dk1"/>
                </a:solidFill>
                <a:latin typeface="Times New Roman"/>
                <a:ea typeface="Times New Roman"/>
                <a:cs typeface="Times New Roman"/>
                <a:sym typeface="Times New Roman"/>
              </a:rPr>
              <a:t>(damaged edge map)</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Y</a:t>
            </a:r>
            <a:r>
              <a:rPr baseline="-25000" lang="en-GB" sz="1100">
                <a:latin typeface="Times New Roman"/>
                <a:ea typeface="Times New Roman"/>
                <a:cs typeface="Times New Roman"/>
                <a:sym typeface="Times New Roman"/>
              </a:rPr>
              <a:t>in </a:t>
            </a:r>
            <a:r>
              <a:rPr lang="en-GB" sz="1100">
                <a:latin typeface="Times New Roman"/>
                <a:ea typeface="Times New Roman"/>
                <a:cs typeface="Times New Roman"/>
                <a:sym typeface="Times New Roman"/>
              </a:rPr>
              <a:t>: </a:t>
            </a:r>
            <a:r>
              <a:rPr lang="en-GB" sz="1100">
                <a:solidFill>
                  <a:schemeClr val="dk1"/>
                </a:solidFill>
                <a:latin typeface="Times New Roman"/>
                <a:ea typeface="Times New Roman"/>
                <a:cs typeface="Times New Roman"/>
                <a:sym typeface="Times New Roman"/>
              </a:rPr>
              <a:t>Y</a:t>
            </a:r>
            <a:r>
              <a:rPr baseline="-25000" lang="en-GB" sz="1100">
                <a:solidFill>
                  <a:schemeClr val="dk1"/>
                </a:solidFill>
                <a:latin typeface="Times New Roman"/>
                <a:ea typeface="Times New Roman"/>
                <a:cs typeface="Times New Roman"/>
                <a:sym typeface="Times New Roman"/>
              </a:rPr>
              <a:t>gt   </a:t>
            </a:r>
            <a:r>
              <a:rPr lang="en-GB" sz="1100">
                <a:solidFill>
                  <a:schemeClr val="dk1"/>
                </a:solidFill>
                <a:latin typeface="Times New Roman"/>
                <a:ea typeface="Times New Roman"/>
                <a:cs typeface="Times New Roman"/>
                <a:sym typeface="Times New Roman"/>
              </a:rPr>
              <a:t> </a:t>
            </a:r>
            <a:r>
              <a:rPr baseline="-25000" lang="en-GB" sz="1100">
                <a:solidFill>
                  <a:schemeClr val="dk1"/>
                </a:solidFill>
                <a:latin typeface="Times New Roman"/>
                <a:ea typeface="Times New Roman"/>
                <a:cs typeface="Times New Roman"/>
                <a:sym typeface="Times New Roman"/>
              </a:rPr>
              <a:t> </a:t>
            </a:r>
            <a:r>
              <a:rPr lang="en-GB" sz="1100">
                <a:solidFill>
                  <a:schemeClr val="dk1"/>
                </a:solidFill>
                <a:latin typeface="Times New Roman"/>
                <a:ea typeface="Times New Roman"/>
                <a:cs typeface="Times New Roman"/>
                <a:sym typeface="Times New Roman"/>
              </a:rPr>
              <a:t>M</a:t>
            </a:r>
            <a:r>
              <a:rPr baseline="-25000" lang="en-GB" sz="1100">
                <a:solidFill>
                  <a:schemeClr val="dk1"/>
                </a:solidFill>
                <a:latin typeface="Times New Roman"/>
                <a:ea typeface="Times New Roman"/>
                <a:cs typeface="Times New Roman"/>
                <a:sym typeface="Times New Roman"/>
              </a:rPr>
              <a:t>in </a:t>
            </a:r>
            <a:r>
              <a:rPr lang="en-GB" sz="1100">
                <a:solidFill>
                  <a:schemeClr val="dk1"/>
                </a:solidFill>
                <a:latin typeface="Times New Roman"/>
                <a:ea typeface="Times New Roman"/>
                <a:cs typeface="Times New Roman"/>
                <a:sym typeface="Times New Roman"/>
              </a:rPr>
              <a:t>(damaged gray image)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GB" sz="1100">
                <a:latin typeface="Times New Roman"/>
                <a:ea typeface="Times New Roman"/>
                <a:cs typeface="Times New Roman"/>
                <a:sym typeface="Times New Roman"/>
              </a:rPr>
              <a:t>I</a:t>
            </a:r>
            <a:r>
              <a:rPr baseline="-25000" lang="en-GB" sz="1100">
                <a:latin typeface="Times New Roman"/>
                <a:ea typeface="Times New Roman"/>
                <a:cs typeface="Times New Roman"/>
                <a:sym typeface="Times New Roman"/>
              </a:rPr>
              <a:t>out, </a:t>
            </a:r>
            <a:r>
              <a:rPr lang="en-GB" sz="1100">
                <a:latin typeface="Times New Roman"/>
                <a:ea typeface="Times New Roman"/>
                <a:cs typeface="Times New Roman"/>
                <a:sym typeface="Times New Roman"/>
              </a:rPr>
              <a:t>E</a:t>
            </a:r>
            <a:r>
              <a:rPr baseline="-25000" lang="en-GB" sz="1100">
                <a:latin typeface="Times New Roman"/>
                <a:ea typeface="Times New Roman"/>
                <a:cs typeface="Times New Roman"/>
                <a:sym typeface="Times New Roman"/>
              </a:rPr>
              <a:t>out </a:t>
            </a:r>
            <a:r>
              <a:rPr lang="en-GB" sz="1100">
                <a:latin typeface="Times New Roman"/>
                <a:ea typeface="Times New Roman"/>
                <a:cs typeface="Times New Roman"/>
                <a:sym typeface="Times New Roman"/>
              </a:rPr>
              <a:t>= G(</a:t>
            </a:r>
            <a:r>
              <a:rPr lang="en-GB" sz="1100">
                <a:solidFill>
                  <a:schemeClr val="dk1"/>
                </a:solidFill>
                <a:latin typeface="Times New Roman"/>
                <a:ea typeface="Times New Roman"/>
                <a:cs typeface="Times New Roman"/>
                <a:sym typeface="Times New Roman"/>
              </a:rPr>
              <a:t>I</a:t>
            </a:r>
            <a:r>
              <a:rPr baseline="-25000" lang="en-GB" sz="1100">
                <a:solidFill>
                  <a:schemeClr val="dk1"/>
                </a:solidFill>
                <a:latin typeface="Times New Roman"/>
                <a:ea typeface="Times New Roman"/>
                <a:cs typeface="Times New Roman"/>
                <a:sym typeface="Times New Roman"/>
              </a:rPr>
              <a:t>in</a:t>
            </a:r>
            <a:r>
              <a:rPr lang="en-GB" sz="1100">
                <a:solidFill>
                  <a:schemeClr val="dk1"/>
                </a:solidFill>
                <a:latin typeface="Times New Roman"/>
                <a:ea typeface="Times New Roman"/>
                <a:cs typeface="Times New Roman"/>
                <a:sym typeface="Times New Roman"/>
              </a:rPr>
              <a:t>,</a:t>
            </a:r>
            <a:r>
              <a:rPr baseline="-25000" lang="en-GB" sz="1100">
                <a:solidFill>
                  <a:schemeClr val="dk1"/>
                </a:solidFill>
                <a:latin typeface="Times New Roman"/>
                <a:ea typeface="Times New Roman"/>
                <a:cs typeface="Times New Roman"/>
                <a:sym typeface="Times New Roman"/>
              </a:rPr>
              <a:t> </a:t>
            </a:r>
            <a:r>
              <a:rPr lang="en-GB" sz="1100">
                <a:solidFill>
                  <a:schemeClr val="dk1"/>
                </a:solidFill>
                <a:latin typeface="Times New Roman"/>
                <a:ea typeface="Times New Roman"/>
                <a:cs typeface="Times New Roman"/>
                <a:sym typeface="Times New Roman"/>
              </a:rPr>
              <a:t>E</a:t>
            </a:r>
            <a:r>
              <a:rPr baseline="-25000" lang="en-GB" sz="1100">
                <a:solidFill>
                  <a:schemeClr val="dk1"/>
                </a:solidFill>
                <a:latin typeface="Times New Roman"/>
                <a:ea typeface="Times New Roman"/>
                <a:cs typeface="Times New Roman"/>
                <a:sym typeface="Times New Roman"/>
              </a:rPr>
              <a:t>in </a:t>
            </a:r>
            <a:r>
              <a:rPr lang="en-GB" sz="1100">
                <a:solidFill>
                  <a:schemeClr val="dk1"/>
                </a:solidFill>
                <a:latin typeface="Times New Roman"/>
                <a:ea typeface="Times New Roman"/>
                <a:cs typeface="Times New Roman"/>
                <a:sym typeface="Times New Roman"/>
              </a:rPr>
              <a:t>,Y</a:t>
            </a:r>
            <a:r>
              <a:rPr baseline="-25000" lang="en-GB" sz="1100">
                <a:solidFill>
                  <a:schemeClr val="dk1"/>
                </a:solidFill>
                <a:latin typeface="Times New Roman"/>
                <a:ea typeface="Times New Roman"/>
                <a:cs typeface="Times New Roman"/>
                <a:sym typeface="Times New Roman"/>
              </a:rPr>
              <a:t>in </a:t>
            </a:r>
            <a:r>
              <a:rPr lang="en-GB" sz="1100">
                <a:solidFill>
                  <a:schemeClr val="dk1"/>
                </a:solidFill>
                <a:latin typeface="Times New Roman"/>
                <a:ea typeface="Times New Roman"/>
                <a:cs typeface="Times New Roman"/>
                <a:sym typeface="Times New Roman"/>
              </a:rPr>
              <a:t>, M</a:t>
            </a:r>
            <a:r>
              <a:rPr baseline="-25000" lang="en-GB" sz="1100">
                <a:solidFill>
                  <a:schemeClr val="dk1"/>
                </a:solidFill>
                <a:latin typeface="Times New Roman"/>
                <a:ea typeface="Times New Roman"/>
                <a:cs typeface="Times New Roman"/>
                <a:sym typeface="Times New Roman"/>
              </a:rPr>
              <a:t>in</a:t>
            </a:r>
            <a:r>
              <a:rPr lang="en-GB"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a:t>    : </a:t>
            </a:r>
            <a:r>
              <a:rPr lang="en-GB" sz="1100">
                <a:latin typeface="Times New Roman"/>
                <a:ea typeface="Times New Roman"/>
                <a:cs typeface="Times New Roman"/>
                <a:sym typeface="Times New Roman"/>
              </a:rPr>
              <a:t>element-wise multiplication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2" name="Google Shape;132;p20"/>
          <p:cNvPicPr preferRelativeResize="0"/>
          <p:nvPr/>
        </p:nvPicPr>
        <p:blipFill>
          <a:blip r:embed="rId3">
            <a:alphaModFix/>
          </a:blip>
          <a:stretch>
            <a:fillRect/>
          </a:stretch>
        </p:blipFill>
        <p:spPr>
          <a:xfrm>
            <a:off x="152400" y="4972050"/>
            <a:ext cx="5443" cy="19050"/>
          </a:xfrm>
          <a:prstGeom prst="rect">
            <a:avLst/>
          </a:prstGeom>
          <a:noFill/>
          <a:ln>
            <a:noFill/>
          </a:ln>
        </p:spPr>
      </p:pic>
      <p:pic>
        <p:nvPicPr>
          <p:cNvPr id="133" name="Google Shape;133;p20"/>
          <p:cNvPicPr preferRelativeResize="0"/>
          <p:nvPr/>
        </p:nvPicPr>
        <p:blipFill>
          <a:blip r:embed="rId4">
            <a:alphaModFix/>
          </a:blip>
          <a:stretch>
            <a:fillRect/>
          </a:stretch>
        </p:blipFill>
        <p:spPr>
          <a:xfrm>
            <a:off x="310243" y="4972050"/>
            <a:ext cx="5443" cy="19050"/>
          </a:xfrm>
          <a:prstGeom prst="rect">
            <a:avLst/>
          </a:prstGeom>
          <a:noFill/>
          <a:ln>
            <a:noFill/>
          </a:ln>
        </p:spPr>
      </p:pic>
      <p:pic>
        <p:nvPicPr>
          <p:cNvPr id="134" name="Google Shape;134;p20"/>
          <p:cNvPicPr preferRelativeResize="0"/>
          <p:nvPr/>
        </p:nvPicPr>
        <p:blipFill>
          <a:blip r:embed="rId5">
            <a:alphaModFix/>
          </a:blip>
          <a:stretch>
            <a:fillRect/>
          </a:stretch>
        </p:blipFill>
        <p:spPr>
          <a:xfrm>
            <a:off x="2170250" y="2700400"/>
            <a:ext cx="4565698" cy="609000"/>
          </a:xfrm>
          <a:prstGeom prst="rect">
            <a:avLst/>
          </a:prstGeom>
          <a:noFill/>
          <a:ln>
            <a:noFill/>
          </a:ln>
        </p:spPr>
      </p:pic>
      <p:pic>
        <p:nvPicPr>
          <p:cNvPr id="135" name="Google Shape;135;p20"/>
          <p:cNvPicPr preferRelativeResize="0"/>
          <p:nvPr/>
        </p:nvPicPr>
        <p:blipFill>
          <a:blip r:embed="rId6">
            <a:alphaModFix/>
          </a:blip>
          <a:stretch>
            <a:fillRect/>
          </a:stretch>
        </p:blipFill>
        <p:spPr>
          <a:xfrm>
            <a:off x="2401237" y="1016500"/>
            <a:ext cx="2520450" cy="348075"/>
          </a:xfrm>
          <a:prstGeom prst="rect">
            <a:avLst/>
          </a:prstGeom>
          <a:noFill/>
          <a:ln>
            <a:noFill/>
          </a:ln>
        </p:spPr>
      </p:pic>
      <p:pic>
        <p:nvPicPr>
          <p:cNvPr id="136" name="Google Shape;136;p20"/>
          <p:cNvPicPr preferRelativeResize="0"/>
          <p:nvPr/>
        </p:nvPicPr>
        <p:blipFill>
          <a:blip r:embed="rId7">
            <a:alphaModFix/>
          </a:blip>
          <a:stretch>
            <a:fillRect/>
          </a:stretch>
        </p:blipFill>
        <p:spPr>
          <a:xfrm>
            <a:off x="2276475" y="1532988"/>
            <a:ext cx="2694376" cy="493400"/>
          </a:xfrm>
          <a:prstGeom prst="rect">
            <a:avLst/>
          </a:prstGeom>
          <a:noFill/>
          <a:ln>
            <a:noFill/>
          </a:ln>
        </p:spPr>
      </p:pic>
      <p:pic>
        <p:nvPicPr>
          <p:cNvPr id="137" name="Google Shape;137;p20"/>
          <p:cNvPicPr preferRelativeResize="0"/>
          <p:nvPr/>
        </p:nvPicPr>
        <p:blipFill>
          <a:blip r:embed="rId8">
            <a:alphaModFix/>
          </a:blip>
          <a:stretch>
            <a:fillRect/>
          </a:stretch>
        </p:blipFill>
        <p:spPr>
          <a:xfrm>
            <a:off x="2170238" y="2026388"/>
            <a:ext cx="2906851" cy="545375"/>
          </a:xfrm>
          <a:prstGeom prst="rect">
            <a:avLst/>
          </a:prstGeom>
          <a:noFill/>
          <a:ln>
            <a:noFill/>
          </a:ln>
        </p:spPr>
      </p:pic>
      <p:pic>
        <p:nvPicPr>
          <p:cNvPr id="138" name="Google Shape;138;p20"/>
          <p:cNvPicPr preferRelativeResize="0"/>
          <p:nvPr/>
        </p:nvPicPr>
        <p:blipFill>
          <a:blip r:embed="rId9">
            <a:alphaModFix/>
          </a:blip>
          <a:stretch>
            <a:fillRect/>
          </a:stretch>
        </p:blipFill>
        <p:spPr>
          <a:xfrm>
            <a:off x="1944450" y="4122175"/>
            <a:ext cx="3897176" cy="638300"/>
          </a:xfrm>
          <a:prstGeom prst="rect">
            <a:avLst/>
          </a:prstGeom>
          <a:noFill/>
          <a:ln>
            <a:noFill/>
          </a:ln>
        </p:spPr>
      </p:pic>
      <p:pic>
        <p:nvPicPr>
          <p:cNvPr id="139" name="Google Shape;139;p20"/>
          <p:cNvPicPr preferRelativeResize="0"/>
          <p:nvPr/>
        </p:nvPicPr>
        <p:blipFill>
          <a:blip r:embed="rId10">
            <a:alphaModFix/>
          </a:blip>
          <a:stretch>
            <a:fillRect/>
          </a:stretch>
        </p:blipFill>
        <p:spPr>
          <a:xfrm>
            <a:off x="2280225" y="3379338"/>
            <a:ext cx="3766026" cy="672892"/>
          </a:xfrm>
          <a:prstGeom prst="rect">
            <a:avLst/>
          </a:prstGeom>
          <a:noFill/>
          <a:ln>
            <a:noFill/>
          </a:ln>
        </p:spPr>
      </p:pic>
      <p:sp>
        <p:nvSpPr>
          <p:cNvPr id="140" name="Google Shape;140;p20"/>
          <p:cNvSpPr/>
          <p:nvPr/>
        </p:nvSpPr>
        <p:spPr>
          <a:xfrm>
            <a:off x="7205100" y="3151775"/>
            <a:ext cx="90900" cy="699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7281300" y="3304175"/>
            <a:ext cx="90900" cy="699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flipH="1" rot="5400000">
            <a:off x="7177150" y="2970125"/>
            <a:ext cx="69900" cy="9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rot="10800000">
            <a:off x="6834800" y="3969350"/>
            <a:ext cx="160500" cy="1119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ctrTitle"/>
          </p:nvPr>
        </p:nvSpPr>
        <p:spPr>
          <a:xfrm>
            <a:off x="311700" y="314625"/>
            <a:ext cx="8520600" cy="6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2800">
                <a:latin typeface="Times New Roman"/>
                <a:ea typeface="Times New Roman"/>
                <a:cs typeface="Times New Roman"/>
                <a:sym typeface="Times New Roman"/>
              </a:rPr>
              <a:t>Training : Experimental Settings</a:t>
            </a:r>
            <a:endParaRPr sz="2800">
              <a:latin typeface="Times New Roman"/>
              <a:ea typeface="Times New Roman"/>
              <a:cs typeface="Times New Roman"/>
              <a:sym typeface="Times New Roman"/>
            </a:endParaRPr>
          </a:p>
        </p:txBody>
      </p:sp>
      <p:sp>
        <p:nvSpPr>
          <p:cNvPr id="149" name="Google Shape;149;p21"/>
          <p:cNvSpPr txBox="1"/>
          <p:nvPr>
            <p:ph idx="1" type="subTitle"/>
          </p:nvPr>
        </p:nvSpPr>
        <p:spPr>
          <a:xfrm>
            <a:off x="311700" y="1223725"/>
            <a:ext cx="8520600" cy="2849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CelebA, ParisStreetView and Places2 with their original training, testing and validation split.</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All the images and corresponding masks are resized to 256 X 256 pixels.</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The model is implemented in PyTorch. Training is launched on a single NVIDIA 1080TI GPU (11GB) with batch size of 6. </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we first use a learning rate of 2 × 10</a:t>
            </a:r>
            <a:r>
              <a:rPr baseline="30000" lang="en-GB" sz="1200">
                <a:solidFill>
                  <a:schemeClr val="dk1"/>
                </a:solidFill>
                <a:latin typeface="Times New Roman"/>
                <a:ea typeface="Times New Roman"/>
                <a:cs typeface="Times New Roman"/>
                <a:sym typeface="Times New Roman"/>
              </a:rPr>
              <a:t> -4</a:t>
            </a:r>
            <a:r>
              <a:rPr lang="en-GB" sz="1200">
                <a:solidFill>
                  <a:schemeClr val="dk1"/>
                </a:solidFill>
                <a:latin typeface="Times New Roman"/>
                <a:ea typeface="Times New Roman"/>
                <a:cs typeface="Times New Roman"/>
                <a:sym typeface="Times New Roman"/>
              </a:rPr>
              <a:t> initial training, then finetune the model with a learning rate of 5 × 10</a:t>
            </a:r>
            <a:r>
              <a:rPr baseline="30000" lang="en-GB" sz="1200">
                <a:solidFill>
                  <a:schemeClr val="dk1"/>
                </a:solidFill>
                <a:latin typeface="Times New Roman"/>
                <a:ea typeface="Times New Roman"/>
                <a:cs typeface="Times New Roman"/>
                <a:sym typeface="Times New Roman"/>
              </a:rPr>
              <a:t>-5. </a:t>
            </a:r>
            <a:endParaRPr baseline="30000"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aseline="30000"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The discriminator is trained with a learning rate of 1/10 of the generator.</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It takes around 4 days to train the models on CelebA and Paris StreetView and 10 days on Places2.</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